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9" r:id="rId6"/>
  </p:sldMasterIdLst>
  <p:notesMasterIdLst>
    <p:notesMasterId r:id="rId38"/>
  </p:notesMasterIdLst>
  <p:handoutMasterIdLst>
    <p:handoutMasterId r:id="rId39"/>
  </p:handoutMasterIdLst>
  <p:sldIdLst>
    <p:sldId id="285" r:id="rId7"/>
    <p:sldId id="256" r:id="rId8"/>
    <p:sldId id="257" r:id="rId9"/>
    <p:sldId id="260" r:id="rId10"/>
    <p:sldId id="332" r:id="rId11"/>
    <p:sldId id="312" r:id="rId12"/>
    <p:sldId id="333" r:id="rId13"/>
    <p:sldId id="317" r:id="rId14"/>
    <p:sldId id="315" r:id="rId15"/>
    <p:sldId id="316" r:id="rId16"/>
    <p:sldId id="318" r:id="rId17"/>
    <p:sldId id="314" r:id="rId18"/>
    <p:sldId id="335" r:id="rId19"/>
    <p:sldId id="323" r:id="rId20"/>
    <p:sldId id="2279" r:id="rId21"/>
    <p:sldId id="1875" r:id="rId22"/>
    <p:sldId id="4508" r:id="rId23"/>
    <p:sldId id="4509" r:id="rId24"/>
    <p:sldId id="1685" r:id="rId25"/>
    <p:sldId id="2280" r:id="rId26"/>
    <p:sldId id="2331" r:id="rId27"/>
    <p:sldId id="1876" r:id="rId28"/>
    <p:sldId id="2282" r:id="rId29"/>
    <p:sldId id="8512" r:id="rId30"/>
    <p:sldId id="331" r:id="rId31"/>
    <p:sldId id="1852" r:id="rId32"/>
    <p:sldId id="1862" r:id="rId33"/>
    <p:sldId id="328" r:id="rId34"/>
    <p:sldId id="1863" r:id="rId35"/>
    <p:sldId id="330" r:id="rId36"/>
    <p:sldId id="268" r:id="rId3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Slide Info" id="{C7ED10C1-CB0A-4EA5-A512-AACE13262F32}">
          <p14:sldIdLst>
            <p14:sldId id="285"/>
            <p14:sldId id="256"/>
            <p14:sldId id="257"/>
            <p14:sldId id="260"/>
          </p14:sldIdLst>
        </p14:section>
        <p14:section name="Docker commands" id="{BEF07F1E-5024-4E6A-8D2A-44321A8A9AB5}">
          <p14:sldIdLst>
            <p14:sldId id="332"/>
            <p14:sldId id="312"/>
            <p14:sldId id="333"/>
            <p14:sldId id="317"/>
            <p14:sldId id="315"/>
            <p14:sldId id="316"/>
            <p14:sldId id="318"/>
            <p14:sldId id="314"/>
            <p14:sldId id="335"/>
          </p14:sldIdLst>
        </p14:section>
        <p14:section name="Kubernetes Troubleshooting" id="{F8EE7F48-26CD-4654-A965-85658FD7EA29}">
          <p14:sldIdLst>
            <p14:sldId id="323"/>
          </p14:sldIdLst>
        </p14:section>
        <p14:section name="troubleshooting" id="{E9BE8A04-8885-4D27-8B1F-5F34924F0F29}">
          <p14:sldIdLst>
            <p14:sldId id="2279"/>
            <p14:sldId id="1875"/>
            <p14:sldId id="4508"/>
            <p14:sldId id="4509"/>
          </p14:sldIdLst>
        </p14:section>
        <p14:section name="Azure Monitor for Containers" id="{493FEEF0-2BCD-42EA-B961-CBB2563B4E7C}">
          <p14:sldIdLst>
            <p14:sldId id="1685"/>
            <p14:sldId id="2280"/>
            <p14:sldId id="2331"/>
            <p14:sldId id="1876"/>
            <p14:sldId id="2282"/>
            <p14:sldId id="8512"/>
          </p14:sldIdLst>
        </p14:section>
        <p14:section name="Legacy solution- DO NOT USE" id="{6BF80FBB-4E4B-4350-9F85-DB31BD57E4BB}">
          <p14:sldIdLst>
            <p14:sldId id="331"/>
          </p14:sldIdLst>
        </p14:section>
        <p14:section name="3rd Party/ Open Source Monitoring Tools" id="{9B121F2C-F32F-4511-A628-59C8D14E31E7}">
          <p14:sldIdLst>
            <p14:sldId id="1852"/>
            <p14:sldId id="1862"/>
            <p14:sldId id="328"/>
            <p14:sldId id="1863"/>
            <p14:sldId id="330"/>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Kendall Roden" initials="KR" lastIdx="1" clrIdx="5">
    <p:extLst>
      <p:ext uri="{19B8F6BF-5375-455C-9EA6-DF929625EA0E}">
        <p15:presenceInfo xmlns:p15="http://schemas.microsoft.com/office/powerpoint/2012/main" userId="S::keroden@microsoft.com::03a1738a-8672-4de4-b7f2-ba4b66b353e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5EFE48-C2A5-4577-8415-3FC452ECB988}" v="5" dt="2021-11-24T03:21:09.8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72" autoAdjust="0"/>
    <p:restoredTop sz="67551" autoAdjust="0"/>
  </p:normalViewPr>
  <p:slideViewPr>
    <p:cSldViewPr snapToGrid="0">
      <p:cViewPr varScale="1">
        <p:scale>
          <a:sx n="74" d="100"/>
          <a:sy n="74" d="100"/>
        </p:scale>
        <p:origin x="1179" y="35"/>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3369" y="83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deep Nair" userId="de867f30-f0e1-452b-914f-80bb3c85f24b" providerId="ADAL" clId="{F05EFE48-C2A5-4577-8415-3FC452ECB988}"/>
    <pc:docChg chg="modSld modMainMaster">
      <pc:chgData name="Pradeep Nair" userId="de867f30-f0e1-452b-914f-80bb3c85f24b" providerId="ADAL" clId="{F05EFE48-C2A5-4577-8415-3FC452ECB988}" dt="2021-11-24T03:21:23.356" v="52" actId="14100"/>
      <pc:docMkLst>
        <pc:docMk/>
      </pc:docMkLst>
      <pc:sldChg chg="modSp mod modNotesTx">
        <pc:chgData name="Pradeep Nair" userId="de867f30-f0e1-452b-914f-80bb3c85f24b" providerId="ADAL" clId="{F05EFE48-C2A5-4577-8415-3FC452ECB988}" dt="2021-11-24T03:12:52.101" v="25" actId="113"/>
        <pc:sldMkLst>
          <pc:docMk/>
          <pc:sldMk cId="265834375" sldId="312"/>
        </pc:sldMkLst>
        <pc:grpChg chg="mod">
          <ac:chgData name="Pradeep Nair" userId="de867f30-f0e1-452b-914f-80bb3c85f24b" providerId="ADAL" clId="{F05EFE48-C2A5-4577-8415-3FC452ECB988}" dt="2021-11-22T15:35:20.905" v="3" actId="1076"/>
          <ac:grpSpMkLst>
            <pc:docMk/>
            <pc:sldMk cId="265834375" sldId="312"/>
            <ac:grpSpMk id="8" creationId="{BDCD0DD3-488D-4353-BC1D-457E05013BCC}"/>
          </ac:grpSpMkLst>
        </pc:grpChg>
      </pc:sldChg>
      <pc:sldChg chg="modSp mod">
        <pc:chgData name="Pradeep Nair" userId="de867f30-f0e1-452b-914f-80bb3c85f24b" providerId="ADAL" clId="{F05EFE48-C2A5-4577-8415-3FC452ECB988}" dt="2021-11-24T03:15:55.911" v="30" actId="14100"/>
        <pc:sldMkLst>
          <pc:docMk/>
          <pc:sldMk cId="279010201" sldId="316"/>
        </pc:sldMkLst>
        <pc:picChg chg="mod">
          <ac:chgData name="Pradeep Nair" userId="de867f30-f0e1-452b-914f-80bb3c85f24b" providerId="ADAL" clId="{F05EFE48-C2A5-4577-8415-3FC452ECB988}" dt="2021-11-24T03:15:55.911" v="30" actId="14100"/>
          <ac:picMkLst>
            <pc:docMk/>
            <pc:sldMk cId="279010201" sldId="316"/>
            <ac:picMk id="3" creationId="{78480895-A56A-42E7-A814-C4E6E27848AD}"/>
          </ac:picMkLst>
        </pc:picChg>
      </pc:sldChg>
      <pc:sldChg chg="modSp mod modNotesTx">
        <pc:chgData name="Pradeep Nair" userId="de867f30-f0e1-452b-914f-80bb3c85f24b" providerId="ADAL" clId="{F05EFE48-C2A5-4577-8415-3FC452ECB988}" dt="2021-11-24T03:16:15.289" v="34" actId="14100"/>
        <pc:sldMkLst>
          <pc:docMk/>
          <pc:sldMk cId="668999810" sldId="318"/>
        </pc:sldMkLst>
        <pc:picChg chg="mod">
          <ac:chgData name="Pradeep Nair" userId="de867f30-f0e1-452b-914f-80bb3c85f24b" providerId="ADAL" clId="{F05EFE48-C2A5-4577-8415-3FC452ECB988}" dt="2021-11-24T03:16:15.289" v="34" actId="14100"/>
          <ac:picMkLst>
            <pc:docMk/>
            <pc:sldMk cId="668999810" sldId="318"/>
            <ac:picMk id="3" creationId="{B96B5EC0-117A-4A1B-A178-93D0F2300711}"/>
          </ac:picMkLst>
        </pc:picChg>
      </pc:sldChg>
      <pc:sldChg chg="modNotesTx">
        <pc:chgData name="Pradeep Nair" userId="de867f30-f0e1-452b-914f-80bb3c85f24b" providerId="ADAL" clId="{F05EFE48-C2A5-4577-8415-3FC452ECB988}" dt="2021-11-24T03:18:00.356" v="41" actId="20577"/>
        <pc:sldMkLst>
          <pc:docMk/>
          <pc:sldMk cId="2693135404" sldId="323"/>
        </pc:sldMkLst>
      </pc:sldChg>
      <pc:sldChg chg="modSp mod">
        <pc:chgData name="Pradeep Nair" userId="de867f30-f0e1-452b-914f-80bb3c85f24b" providerId="ADAL" clId="{F05EFE48-C2A5-4577-8415-3FC452ECB988}" dt="2021-11-24T03:21:23.356" v="52" actId="14100"/>
        <pc:sldMkLst>
          <pc:docMk/>
          <pc:sldMk cId="1589901160" sldId="328"/>
        </pc:sldMkLst>
        <pc:picChg chg="mod">
          <ac:chgData name="Pradeep Nair" userId="de867f30-f0e1-452b-914f-80bb3c85f24b" providerId="ADAL" clId="{F05EFE48-C2A5-4577-8415-3FC452ECB988}" dt="2021-11-24T03:21:23.356" v="52" actId="14100"/>
          <ac:picMkLst>
            <pc:docMk/>
            <pc:sldMk cId="1589901160" sldId="328"/>
            <ac:picMk id="6" creationId="{6293E196-5700-43A6-BD81-918800268D8B}"/>
          </ac:picMkLst>
        </pc:picChg>
      </pc:sldChg>
      <pc:sldChg chg="modSp mod">
        <pc:chgData name="Pradeep Nair" userId="de867f30-f0e1-452b-914f-80bb3c85f24b" providerId="ADAL" clId="{F05EFE48-C2A5-4577-8415-3FC452ECB988}" dt="2021-11-22T15:35:29.849" v="5" actId="14100"/>
        <pc:sldMkLst>
          <pc:docMk/>
          <pc:sldMk cId="2417603912" sldId="333"/>
        </pc:sldMkLst>
        <pc:grpChg chg="mod">
          <ac:chgData name="Pradeep Nair" userId="de867f30-f0e1-452b-914f-80bb3c85f24b" providerId="ADAL" clId="{F05EFE48-C2A5-4577-8415-3FC452ECB988}" dt="2021-11-22T15:35:29.849" v="5" actId="14100"/>
          <ac:grpSpMkLst>
            <pc:docMk/>
            <pc:sldMk cId="2417603912" sldId="333"/>
            <ac:grpSpMk id="10" creationId="{1AA66EA4-406A-4430-A77F-7130319288D4}"/>
          </ac:grpSpMkLst>
        </pc:grpChg>
      </pc:sldChg>
      <pc:sldChg chg="modNotesTx">
        <pc:chgData name="Pradeep Nair" userId="de867f30-f0e1-452b-914f-80bb3c85f24b" providerId="ADAL" clId="{F05EFE48-C2A5-4577-8415-3FC452ECB988}" dt="2021-11-24T03:17:35.846" v="39" actId="20577"/>
        <pc:sldMkLst>
          <pc:docMk/>
          <pc:sldMk cId="1381721071" sldId="335"/>
        </pc:sldMkLst>
      </pc:sldChg>
      <pc:sldChg chg="modSp modNotesTx">
        <pc:chgData name="Pradeep Nair" userId="de867f30-f0e1-452b-914f-80bb3c85f24b" providerId="ADAL" clId="{F05EFE48-C2A5-4577-8415-3FC452ECB988}" dt="2021-11-24T03:18:55.128" v="43" actId="113"/>
        <pc:sldMkLst>
          <pc:docMk/>
          <pc:sldMk cId="3558797153" sldId="1685"/>
        </pc:sldMkLst>
        <pc:spChg chg="mod">
          <ac:chgData name="Pradeep Nair" userId="de867f30-f0e1-452b-914f-80bb3c85f24b" providerId="ADAL" clId="{F05EFE48-C2A5-4577-8415-3FC452ECB988}" dt="2021-11-22T15:38:25.879" v="11" actId="14100"/>
          <ac:spMkLst>
            <pc:docMk/>
            <pc:sldMk cId="3558797153" sldId="1685"/>
            <ac:spMk id="2" creationId="{91CC8605-58D7-4451-A797-5906681629AA}"/>
          </ac:spMkLst>
        </pc:spChg>
        <pc:spChg chg="mod">
          <ac:chgData name="Pradeep Nair" userId="de867f30-f0e1-452b-914f-80bb3c85f24b" providerId="ADAL" clId="{F05EFE48-C2A5-4577-8415-3FC452ECB988}" dt="2021-11-22T15:38:25.879" v="11" actId="14100"/>
          <ac:spMkLst>
            <pc:docMk/>
            <pc:sldMk cId="3558797153" sldId="1685"/>
            <ac:spMk id="28" creationId="{A8FCCB81-0E64-49B0-9C99-458A174DAC33}"/>
          </ac:spMkLst>
        </pc:spChg>
        <pc:spChg chg="mod">
          <ac:chgData name="Pradeep Nair" userId="de867f30-f0e1-452b-914f-80bb3c85f24b" providerId="ADAL" clId="{F05EFE48-C2A5-4577-8415-3FC452ECB988}" dt="2021-11-22T15:38:25.879" v="11" actId="14100"/>
          <ac:spMkLst>
            <pc:docMk/>
            <pc:sldMk cId="3558797153" sldId="1685"/>
            <ac:spMk id="31" creationId="{5A47256E-9B29-46C2-A041-2A75B2A86632}"/>
          </ac:spMkLst>
        </pc:spChg>
        <pc:spChg chg="mod">
          <ac:chgData name="Pradeep Nair" userId="de867f30-f0e1-452b-914f-80bb3c85f24b" providerId="ADAL" clId="{F05EFE48-C2A5-4577-8415-3FC452ECB988}" dt="2021-11-22T15:38:25.879" v="11" actId="14100"/>
          <ac:spMkLst>
            <pc:docMk/>
            <pc:sldMk cId="3558797153" sldId="1685"/>
            <ac:spMk id="32" creationId="{35B46280-2D0A-48C8-822C-794121814D52}"/>
          </ac:spMkLst>
        </pc:spChg>
        <pc:spChg chg="mod">
          <ac:chgData name="Pradeep Nair" userId="de867f30-f0e1-452b-914f-80bb3c85f24b" providerId="ADAL" clId="{F05EFE48-C2A5-4577-8415-3FC452ECB988}" dt="2021-11-22T15:38:25.879" v="11" actId="14100"/>
          <ac:spMkLst>
            <pc:docMk/>
            <pc:sldMk cId="3558797153" sldId="1685"/>
            <ac:spMk id="33" creationId="{1AFA42D3-916A-4F06-8CE9-6514EFF558A2}"/>
          </ac:spMkLst>
        </pc:spChg>
        <pc:spChg chg="mod">
          <ac:chgData name="Pradeep Nair" userId="de867f30-f0e1-452b-914f-80bb3c85f24b" providerId="ADAL" clId="{F05EFE48-C2A5-4577-8415-3FC452ECB988}" dt="2021-11-22T15:38:25.879" v="11" actId="14100"/>
          <ac:spMkLst>
            <pc:docMk/>
            <pc:sldMk cId="3558797153" sldId="1685"/>
            <ac:spMk id="34" creationId="{0A353EBF-0B5D-4644-B99C-8F7BB9B16E5E}"/>
          </ac:spMkLst>
        </pc:spChg>
        <pc:spChg chg="mod">
          <ac:chgData name="Pradeep Nair" userId="de867f30-f0e1-452b-914f-80bb3c85f24b" providerId="ADAL" clId="{F05EFE48-C2A5-4577-8415-3FC452ECB988}" dt="2021-11-22T15:38:25.879" v="11" actId="14100"/>
          <ac:spMkLst>
            <pc:docMk/>
            <pc:sldMk cId="3558797153" sldId="1685"/>
            <ac:spMk id="36" creationId="{6E7778FD-2E4B-4C21-8531-5401C0AF5909}"/>
          </ac:spMkLst>
        </pc:spChg>
        <pc:spChg chg="mod">
          <ac:chgData name="Pradeep Nair" userId="de867f30-f0e1-452b-914f-80bb3c85f24b" providerId="ADAL" clId="{F05EFE48-C2A5-4577-8415-3FC452ECB988}" dt="2021-11-22T15:38:25.879" v="11" actId="14100"/>
          <ac:spMkLst>
            <pc:docMk/>
            <pc:sldMk cId="3558797153" sldId="1685"/>
            <ac:spMk id="37" creationId="{DE92A11D-6CB2-403A-A3DE-173370B25220}"/>
          </ac:spMkLst>
        </pc:spChg>
        <pc:spChg chg="mod">
          <ac:chgData name="Pradeep Nair" userId="de867f30-f0e1-452b-914f-80bb3c85f24b" providerId="ADAL" clId="{F05EFE48-C2A5-4577-8415-3FC452ECB988}" dt="2021-11-22T15:38:25.879" v="11" actId="14100"/>
          <ac:spMkLst>
            <pc:docMk/>
            <pc:sldMk cId="3558797153" sldId="1685"/>
            <ac:spMk id="42" creationId="{254B6875-2504-4BB5-941A-577C50FEA2A1}"/>
          </ac:spMkLst>
        </pc:spChg>
        <pc:spChg chg="mod">
          <ac:chgData name="Pradeep Nair" userId="de867f30-f0e1-452b-914f-80bb3c85f24b" providerId="ADAL" clId="{F05EFE48-C2A5-4577-8415-3FC452ECB988}" dt="2021-11-22T15:38:25.879" v="11" actId="14100"/>
          <ac:spMkLst>
            <pc:docMk/>
            <pc:sldMk cId="3558797153" sldId="1685"/>
            <ac:spMk id="43" creationId="{641B9568-6695-4682-9BFF-E2FBEBDB40D1}"/>
          </ac:spMkLst>
        </pc:spChg>
        <pc:spChg chg="mod">
          <ac:chgData name="Pradeep Nair" userId="de867f30-f0e1-452b-914f-80bb3c85f24b" providerId="ADAL" clId="{F05EFE48-C2A5-4577-8415-3FC452ECB988}" dt="2021-11-22T15:38:25.879" v="11" actId="14100"/>
          <ac:spMkLst>
            <pc:docMk/>
            <pc:sldMk cId="3558797153" sldId="1685"/>
            <ac:spMk id="44" creationId="{4FCB1555-3051-477F-BD78-574DA95C3ECD}"/>
          </ac:spMkLst>
        </pc:spChg>
        <pc:spChg chg="mod">
          <ac:chgData name="Pradeep Nair" userId="de867f30-f0e1-452b-914f-80bb3c85f24b" providerId="ADAL" clId="{F05EFE48-C2A5-4577-8415-3FC452ECB988}" dt="2021-11-22T15:38:25.879" v="11" actId="14100"/>
          <ac:spMkLst>
            <pc:docMk/>
            <pc:sldMk cId="3558797153" sldId="1685"/>
            <ac:spMk id="45" creationId="{822541B8-69A3-4D7E-8968-206C01D9CC89}"/>
          </ac:spMkLst>
        </pc:spChg>
        <pc:spChg chg="mod">
          <ac:chgData name="Pradeep Nair" userId="de867f30-f0e1-452b-914f-80bb3c85f24b" providerId="ADAL" clId="{F05EFE48-C2A5-4577-8415-3FC452ECB988}" dt="2021-11-22T15:38:25.879" v="11" actId="14100"/>
          <ac:spMkLst>
            <pc:docMk/>
            <pc:sldMk cId="3558797153" sldId="1685"/>
            <ac:spMk id="46" creationId="{76DAA861-3E72-44B6-86BC-703D95464ECC}"/>
          </ac:spMkLst>
        </pc:spChg>
        <pc:spChg chg="mod">
          <ac:chgData name="Pradeep Nair" userId="de867f30-f0e1-452b-914f-80bb3c85f24b" providerId="ADAL" clId="{F05EFE48-C2A5-4577-8415-3FC452ECB988}" dt="2021-11-22T15:38:25.879" v="11" actId="14100"/>
          <ac:spMkLst>
            <pc:docMk/>
            <pc:sldMk cId="3558797153" sldId="1685"/>
            <ac:spMk id="47" creationId="{66F25163-3EF3-4A3D-93DC-51AE259948E5}"/>
          </ac:spMkLst>
        </pc:spChg>
        <pc:spChg chg="mod">
          <ac:chgData name="Pradeep Nair" userId="de867f30-f0e1-452b-914f-80bb3c85f24b" providerId="ADAL" clId="{F05EFE48-C2A5-4577-8415-3FC452ECB988}" dt="2021-11-22T15:38:25.879" v="11" actId="14100"/>
          <ac:spMkLst>
            <pc:docMk/>
            <pc:sldMk cId="3558797153" sldId="1685"/>
            <ac:spMk id="48" creationId="{383E1FF4-5B76-4869-A1AC-3548DCCA23AF}"/>
          </ac:spMkLst>
        </pc:spChg>
        <pc:spChg chg="mod">
          <ac:chgData name="Pradeep Nair" userId="de867f30-f0e1-452b-914f-80bb3c85f24b" providerId="ADAL" clId="{F05EFE48-C2A5-4577-8415-3FC452ECB988}" dt="2021-11-22T15:38:25.879" v="11" actId="14100"/>
          <ac:spMkLst>
            <pc:docMk/>
            <pc:sldMk cId="3558797153" sldId="1685"/>
            <ac:spMk id="49" creationId="{8E1BCB13-6C9A-455A-A48F-83F7EEEAB08E}"/>
          </ac:spMkLst>
        </pc:spChg>
        <pc:spChg chg="mod">
          <ac:chgData name="Pradeep Nair" userId="de867f30-f0e1-452b-914f-80bb3c85f24b" providerId="ADAL" clId="{F05EFE48-C2A5-4577-8415-3FC452ECB988}" dt="2021-11-22T15:38:25.879" v="11" actId="14100"/>
          <ac:spMkLst>
            <pc:docMk/>
            <pc:sldMk cId="3558797153" sldId="1685"/>
            <ac:spMk id="50" creationId="{AC541D30-C986-4065-A00E-38DBE6495A5C}"/>
          </ac:spMkLst>
        </pc:spChg>
        <pc:spChg chg="mod">
          <ac:chgData name="Pradeep Nair" userId="de867f30-f0e1-452b-914f-80bb3c85f24b" providerId="ADAL" clId="{F05EFE48-C2A5-4577-8415-3FC452ECB988}" dt="2021-11-22T15:38:25.879" v="11" actId="14100"/>
          <ac:spMkLst>
            <pc:docMk/>
            <pc:sldMk cId="3558797153" sldId="1685"/>
            <ac:spMk id="51" creationId="{8D445BFA-248C-4395-880D-4A3DF995EE12}"/>
          </ac:spMkLst>
        </pc:spChg>
        <pc:spChg chg="mod">
          <ac:chgData name="Pradeep Nair" userId="de867f30-f0e1-452b-914f-80bb3c85f24b" providerId="ADAL" clId="{F05EFE48-C2A5-4577-8415-3FC452ECB988}" dt="2021-11-22T15:38:25.879" v="11" actId="14100"/>
          <ac:spMkLst>
            <pc:docMk/>
            <pc:sldMk cId="3558797153" sldId="1685"/>
            <ac:spMk id="53" creationId="{B907E18F-711F-4104-8914-D3B6624B63A8}"/>
          </ac:spMkLst>
        </pc:spChg>
        <pc:spChg chg="mod">
          <ac:chgData name="Pradeep Nair" userId="de867f30-f0e1-452b-914f-80bb3c85f24b" providerId="ADAL" clId="{F05EFE48-C2A5-4577-8415-3FC452ECB988}" dt="2021-11-22T15:38:25.879" v="11" actId="14100"/>
          <ac:spMkLst>
            <pc:docMk/>
            <pc:sldMk cId="3558797153" sldId="1685"/>
            <ac:spMk id="54" creationId="{C2B4994D-94DA-43A1-9D28-0C1B269E7A24}"/>
          </ac:spMkLst>
        </pc:spChg>
        <pc:spChg chg="mod">
          <ac:chgData name="Pradeep Nair" userId="de867f30-f0e1-452b-914f-80bb3c85f24b" providerId="ADAL" clId="{F05EFE48-C2A5-4577-8415-3FC452ECB988}" dt="2021-11-22T15:38:25.879" v="11" actId="14100"/>
          <ac:spMkLst>
            <pc:docMk/>
            <pc:sldMk cId="3558797153" sldId="1685"/>
            <ac:spMk id="74" creationId="{9835303D-FE0E-4ACD-BD18-B1FAB895F5F3}"/>
          </ac:spMkLst>
        </pc:spChg>
        <pc:spChg chg="mod">
          <ac:chgData name="Pradeep Nair" userId="de867f30-f0e1-452b-914f-80bb3c85f24b" providerId="ADAL" clId="{F05EFE48-C2A5-4577-8415-3FC452ECB988}" dt="2021-11-22T15:38:25.879" v="11" actId="14100"/>
          <ac:spMkLst>
            <pc:docMk/>
            <pc:sldMk cId="3558797153" sldId="1685"/>
            <ac:spMk id="75" creationId="{2F81753C-F384-44D6-B462-435F40CA62A0}"/>
          </ac:spMkLst>
        </pc:spChg>
        <pc:spChg chg="mod">
          <ac:chgData name="Pradeep Nair" userId="de867f30-f0e1-452b-914f-80bb3c85f24b" providerId="ADAL" clId="{F05EFE48-C2A5-4577-8415-3FC452ECB988}" dt="2021-11-22T15:38:25.879" v="11" actId="14100"/>
          <ac:spMkLst>
            <pc:docMk/>
            <pc:sldMk cId="3558797153" sldId="1685"/>
            <ac:spMk id="76" creationId="{EFD456B7-D96D-4532-BCD0-88FF5E28E6E0}"/>
          </ac:spMkLst>
        </pc:spChg>
        <pc:spChg chg="mod">
          <ac:chgData name="Pradeep Nair" userId="de867f30-f0e1-452b-914f-80bb3c85f24b" providerId="ADAL" clId="{F05EFE48-C2A5-4577-8415-3FC452ECB988}" dt="2021-11-22T15:38:25.879" v="11" actId="14100"/>
          <ac:spMkLst>
            <pc:docMk/>
            <pc:sldMk cId="3558797153" sldId="1685"/>
            <ac:spMk id="77" creationId="{FFEA3B76-7910-4E17-8F52-57AE134D7D35}"/>
          </ac:spMkLst>
        </pc:spChg>
        <pc:spChg chg="mod">
          <ac:chgData name="Pradeep Nair" userId="de867f30-f0e1-452b-914f-80bb3c85f24b" providerId="ADAL" clId="{F05EFE48-C2A5-4577-8415-3FC452ECB988}" dt="2021-11-22T15:38:25.879" v="11" actId="14100"/>
          <ac:spMkLst>
            <pc:docMk/>
            <pc:sldMk cId="3558797153" sldId="1685"/>
            <ac:spMk id="78" creationId="{7BCA7B6F-DFE7-4999-A713-A58B2EA19BF6}"/>
          </ac:spMkLst>
        </pc:spChg>
        <pc:spChg chg="mod">
          <ac:chgData name="Pradeep Nair" userId="de867f30-f0e1-452b-914f-80bb3c85f24b" providerId="ADAL" clId="{F05EFE48-C2A5-4577-8415-3FC452ECB988}" dt="2021-11-22T15:38:25.879" v="11" actId="14100"/>
          <ac:spMkLst>
            <pc:docMk/>
            <pc:sldMk cId="3558797153" sldId="1685"/>
            <ac:spMk id="79" creationId="{096055EC-AB95-4078-81BD-A38C910D58FD}"/>
          </ac:spMkLst>
        </pc:spChg>
        <pc:spChg chg="mod">
          <ac:chgData name="Pradeep Nair" userId="de867f30-f0e1-452b-914f-80bb3c85f24b" providerId="ADAL" clId="{F05EFE48-C2A5-4577-8415-3FC452ECB988}" dt="2021-11-22T15:38:25.879" v="11" actId="14100"/>
          <ac:spMkLst>
            <pc:docMk/>
            <pc:sldMk cId="3558797153" sldId="1685"/>
            <ac:spMk id="80" creationId="{FAB40A2C-79F4-4E7E-A64C-8C6D4C7F7D37}"/>
          </ac:spMkLst>
        </pc:spChg>
        <pc:spChg chg="mod">
          <ac:chgData name="Pradeep Nair" userId="de867f30-f0e1-452b-914f-80bb3c85f24b" providerId="ADAL" clId="{F05EFE48-C2A5-4577-8415-3FC452ECB988}" dt="2021-11-22T15:38:25.879" v="11" actId="14100"/>
          <ac:spMkLst>
            <pc:docMk/>
            <pc:sldMk cId="3558797153" sldId="1685"/>
            <ac:spMk id="82" creationId="{60AF4FD0-C809-4903-AD34-1B361A3D21AA}"/>
          </ac:spMkLst>
        </pc:spChg>
        <pc:spChg chg="mod">
          <ac:chgData name="Pradeep Nair" userId="de867f30-f0e1-452b-914f-80bb3c85f24b" providerId="ADAL" clId="{F05EFE48-C2A5-4577-8415-3FC452ECB988}" dt="2021-11-22T15:38:25.879" v="11" actId="14100"/>
          <ac:spMkLst>
            <pc:docMk/>
            <pc:sldMk cId="3558797153" sldId="1685"/>
            <ac:spMk id="83" creationId="{9F0A9276-F33B-4ED3-9399-46408A8FC9CD}"/>
          </ac:spMkLst>
        </pc:spChg>
        <pc:spChg chg="mod">
          <ac:chgData name="Pradeep Nair" userId="de867f30-f0e1-452b-914f-80bb3c85f24b" providerId="ADAL" clId="{F05EFE48-C2A5-4577-8415-3FC452ECB988}" dt="2021-11-22T15:38:25.879" v="11" actId="14100"/>
          <ac:spMkLst>
            <pc:docMk/>
            <pc:sldMk cId="3558797153" sldId="1685"/>
            <ac:spMk id="100" creationId="{FF83FD7C-571A-4E64-91F1-E0C66187061D}"/>
          </ac:spMkLst>
        </pc:spChg>
        <pc:spChg chg="mod">
          <ac:chgData name="Pradeep Nair" userId="de867f30-f0e1-452b-914f-80bb3c85f24b" providerId="ADAL" clId="{F05EFE48-C2A5-4577-8415-3FC452ECB988}" dt="2021-11-22T15:38:25.879" v="11" actId="14100"/>
          <ac:spMkLst>
            <pc:docMk/>
            <pc:sldMk cId="3558797153" sldId="1685"/>
            <ac:spMk id="101" creationId="{96D0EC0F-BD52-45B1-AA1B-922EDBC25D48}"/>
          </ac:spMkLst>
        </pc:spChg>
        <pc:spChg chg="mod">
          <ac:chgData name="Pradeep Nair" userId="de867f30-f0e1-452b-914f-80bb3c85f24b" providerId="ADAL" clId="{F05EFE48-C2A5-4577-8415-3FC452ECB988}" dt="2021-11-22T15:38:25.879" v="11" actId="14100"/>
          <ac:spMkLst>
            <pc:docMk/>
            <pc:sldMk cId="3558797153" sldId="1685"/>
            <ac:spMk id="102" creationId="{1D5E1436-2F57-4476-BE88-8CD7668D5D18}"/>
          </ac:spMkLst>
        </pc:spChg>
        <pc:spChg chg="mod">
          <ac:chgData name="Pradeep Nair" userId="de867f30-f0e1-452b-914f-80bb3c85f24b" providerId="ADAL" clId="{F05EFE48-C2A5-4577-8415-3FC452ECB988}" dt="2021-11-22T15:38:25.879" v="11" actId="14100"/>
          <ac:spMkLst>
            <pc:docMk/>
            <pc:sldMk cId="3558797153" sldId="1685"/>
            <ac:spMk id="103" creationId="{1D88F6D5-DF33-4B43-A8EF-29E4476D1193}"/>
          </ac:spMkLst>
        </pc:spChg>
        <pc:grpChg chg="mod">
          <ac:chgData name="Pradeep Nair" userId="de867f30-f0e1-452b-914f-80bb3c85f24b" providerId="ADAL" clId="{F05EFE48-C2A5-4577-8415-3FC452ECB988}" dt="2021-11-22T15:38:25.879" v="11" actId="14100"/>
          <ac:grpSpMkLst>
            <pc:docMk/>
            <pc:sldMk cId="3558797153" sldId="1685"/>
            <ac:grpSpMk id="3" creationId="{11A78AD4-8DCF-4114-B24C-D09E669AA018}"/>
          </ac:grpSpMkLst>
        </pc:grpChg>
        <pc:grpChg chg="mod">
          <ac:chgData name="Pradeep Nair" userId="de867f30-f0e1-452b-914f-80bb3c85f24b" providerId="ADAL" clId="{F05EFE48-C2A5-4577-8415-3FC452ECB988}" dt="2021-11-22T15:38:25.879" v="11" actId="14100"/>
          <ac:grpSpMkLst>
            <pc:docMk/>
            <pc:sldMk cId="3558797153" sldId="1685"/>
            <ac:grpSpMk id="4" creationId="{581C0369-1E66-4169-B1D2-09FE4EA1B225}"/>
          </ac:grpSpMkLst>
        </pc:grpChg>
        <pc:grpChg chg="mod">
          <ac:chgData name="Pradeep Nair" userId="de867f30-f0e1-452b-914f-80bb3c85f24b" providerId="ADAL" clId="{F05EFE48-C2A5-4577-8415-3FC452ECB988}" dt="2021-11-22T15:38:25.879" v="11" actId="14100"/>
          <ac:grpSpMkLst>
            <pc:docMk/>
            <pc:sldMk cId="3558797153" sldId="1685"/>
            <ac:grpSpMk id="5" creationId="{161AD152-D3B6-47AB-8033-1A03A68113F5}"/>
          </ac:grpSpMkLst>
        </pc:grpChg>
        <pc:grpChg chg="mod">
          <ac:chgData name="Pradeep Nair" userId="de867f30-f0e1-452b-914f-80bb3c85f24b" providerId="ADAL" clId="{F05EFE48-C2A5-4577-8415-3FC452ECB988}" dt="2021-11-22T15:38:25.879" v="11" actId="14100"/>
          <ac:grpSpMkLst>
            <pc:docMk/>
            <pc:sldMk cId="3558797153" sldId="1685"/>
            <ac:grpSpMk id="10" creationId="{F5F33E7E-1E3B-44DD-B3D2-6A64D2490C49}"/>
          </ac:grpSpMkLst>
        </pc:grpChg>
        <pc:grpChg chg="mod">
          <ac:chgData name="Pradeep Nair" userId="de867f30-f0e1-452b-914f-80bb3c85f24b" providerId="ADAL" clId="{F05EFE48-C2A5-4577-8415-3FC452ECB988}" dt="2021-11-22T15:38:25.879" v="11" actId="14100"/>
          <ac:grpSpMkLst>
            <pc:docMk/>
            <pc:sldMk cId="3558797153" sldId="1685"/>
            <ac:grpSpMk id="12" creationId="{139CF238-3203-4805-B5A3-F0F77AC4B331}"/>
          </ac:grpSpMkLst>
        </pc:grpChg>
        <pc:grpChg chg="mod">
          <ac:chgData name="Pradeep Nair" userId="de867f30-f0e1-452b-914f-80bb3c85f24b" providerId="ADAL" clId="{F05EFE48-C2A5-4577-8415-3FC452ECB988}" dt="2021-11-22T15:38:25.879" v="11" actId="14100"/>
          <ac:grpSpMkLst>
            <pc:docMk/>
            <pc:sldMk cId="3558797153" sldId="1685"/>
            <ac:grpSpMk id="13" creationId="{EE9C1610-E506-49AA-9B1F-564DDB7ECA0C}"/>
          </ac:grpSpMkLst>
        </pc:grpChg>
        <pc:grpChg chg="mod">
          <ac:chgData name="Pradeep Nair" userId="de867f30-f0e1-452b-914f-80bb3c85f24b" providerId="ADAL" clId="{F05EFE48-C2A5-4577-8415-3FC452ECB988}" dt="2021-11-22T15:38:25.879" v="11" actId="14100"/>
          <ac:grpSpMkLst>
            <pc:docMk/>
            <pc:sldMk cId="3558797153" sldId="1685"/>
            <ac:grpSpMk id="16" creationId="{599CE917-C7CA-4C03-96E6-64FDD7BBC909}"/>
          </ac:grpSpMkLst>
        </pc:grpChg>
        <pc:grpChg chg="mod">
          <ac:chgData name="Pradeep Nair" userId="de867f30-f0e1-452b-914f-80bb3c85f24b" providerId="ADAL" clId="{F05EFE48-C2A5-4577-8415-3FC452ECB988}" dt="2021-11-22T15:38:25.879" v="11" actId="14100"/>
          <ac:grpSpMkLst>
            <pc:docMk/>
            <pc:sldMk cId="3558797153" sldId="1685"/>
            <ac:grpSpMk id="18" creationId="{16110DDA-0DBF-4967-8673-F7EA991C9010}"/>
          </ac:grpSpMkLst>
        </pc:grpChg>
        <pc:grpChg chg="mod">
          <ac:chgData name="Pradeep Nair" userId="de867f30-f0e1-452b-914f-80bb3c85f24b" providerId="ADAL" clId="{F05EFE48-C2A5-4577-8415-3FC452ECB988}" dt="2021-11-22T15:38:25.879" v="11" actId="14100"/>
          <ac:grpSpMkLst>
            <pc:docMk/>
            <pc:sldMk cId="3558797153" sldId="1685"/>
            <ac:grpSpMk id="35" creationId="{8DAA7D59-4835-4FC0-85C0-7FD9FC7BCB38}"/>
          </ac:grpSpMkLst>
        </pc:grpChg>
        <pc:grpChg chg="mod">
          <ac:chgData name="Pradeep Nair" userId="de867f30-f0e1-452b-914f-80bb3c85f24b" providerId="ADAL" clId="{F05EFE48-C2A5-4577-8415-3FC452ECB988}" dt="2021-11-22T15:38:25.879" v="11" actId="14100"/>
          <ac:grpSpMkLst>
            <pc:docMk/>
            <pc:sldMk cId="3558797153" sldId="1685"/>
            <ac:grpSpMk id="38" creationId="{8B16DEDD-2EC8-4077-B3C1-E924A55B674E}"/>
          </ac:grpSpMkLst>
        </pc:grpChg>
        <pc:grpChg chg="mod">
          <ac:chgData name="Pradeep Nair" userId="de867f30-f0e1-452b-914f-80bb3c85f24b" providerId="ADAL" clId="{F05EFE48-C2A5-4577-8415-3FC452ECB988}" dt="2021-11-22T15:38:25.879" v="11" actId="14100"/>
          <ac:grpSpMkLst>
            <pc:docMk/>
            <pc:sldMk cId="3558797153" sldId="1685"/>
            <ac:grpSpMk id="39" creationId="{F86BADC7-52AB-4CDD-9407-C1E4B27FCF0D}"/>
          </ac:grpSpMkLst>
        </pc:grpChg>
        <pc:grpChg chg="mod">
          <ac:chgData name="Pradeep Nair" userId="de867f30-f0e1-452b-914f-80bb3c85f24b" providerId="ADAL" clId="{F05EFE48-C2A5-4577-8415-3FC452ECB988}" dt="2021-11-22T15:38:25.879" v="11" actId="14100"/>
          <ac:grpSpMkLst>
            <pc:docMk/>
            <pc:sldMk cId="3558797153" sldId="1685"/>
            <ac:grpSpMk id="40" creationId="{04835BEC-EBAA-403E-B768-9F27E4D5AA74}"/>
          </ac:grpSpMkLst>
        </pc:grpChg>
        <pc:grpChg chg="mod">
          <ac:chgData name="Pradeep Nair" userId="de867f30-f0e1-452b-914f-80bb3c85f24b" providerId="ADAL" clId="{F05EFE48-C2A5-4577-8415-3FC452ECB988}" dt="2021-11-22T15:38:25.879" v="11" actId="14100"/>
          <ac:grpSpMkLst>
            <pc:docMk/>
            <pc:sldMk cId="3558797153" sldId="1685"/>
            <ac:grpSpMk id="41" creationId="{B6486015-8CFD-4B8E-BC7B-3B1FAF8ADE60}"/>
          </ac:grpSpMkLst>
        </pc:grpChg>
        <pc:grpChg chg="mod">
          <ac:chgData name="Pradeep Nair" userId="de867f30-f0e1-452b-914f-80bb3c85f24b" providerId="ADAL" clId="{F05EFE48-C2A5-4577-8415-3FC452ECB988}" dt="2021-11-22T15:38:25.879" v="11" actId="14100"/>
          <ac:grpSpMkLst>
            <pc:docMk/>
            <pc:sldMk cId="3558797153" sldId="1685"/>
            <ac:grpSpMk id="73" creationId="{83972F30-2D64-4464-80CC-B1BB0CF97D24}"/>
          </ac:grpSpMkLst>
        </pc:grpChg>
        <pc:picChg chg="mod">
          <ac:chgData name="Pradeep Nair" userId="de867f30-f0e1-452b-914f-80bb3c85f24b" providerId="ADAL" clId="{F05EFE48-C2A5-4577-8415-3FC452ECB988}" dt="2021-11-22T15:38:25.879" v="11" actId="14100"/>
          <ac:picMkLst>
            <pc:docMk/>
            <pc:sldMk cId="3558797153" sldId="1685"/>
            <ac:picMk id="55" creationId="{421B32CA-E2E1-4A36-B28B-09E0F009A35D}"/>
          </ac:picMkLst>
        </pc:picChg>
        <pc:cxnChg chg="mod">
          <ac:chgData name="Pradeep Nair" userId="de867f30-f0e1-452b-914f-80bb3c85f24b" providerId="ADAL" clId="{F05EFE48-C2A5-4577-8415-3FC452ECB988}" dt="2021-11-22T15:38:25.879" v="11" actId="14100"/>
          <ac:cxnSpMkLst>
            <pc:docMk/>
            <pc:sldMk cId="3558797153" sldId="1685"/>
            <ac:cxnSpMk id="9" creationId="{E8F3C193-F3D0-46D7-895F-C8753281EF8C}"/>
          </ac:cxnSpMkLst>
        </pc:cxnChg>
        <pc:cxnChg chg="mod">
          <ac:chgData name="Pradeep Nair" userId="de867f30-f0e1-452b-914f-80bb3c85f24b" providerId="ADAL" clId="{F05EFE48-C2A5-4577-8415-3FC452ECB988}" dt="2021-11-22T15:38:25.879" v="11" actId="14100"/>
          <ac:cxnSpMkLst>
            <pc:docMk/>
            <pc:sldMk cId="3558797153" sldId="1685"/>
            <ac:cxnSpMk id="15" creationId="{99AAC6A5-FC1E-417A-BE47-3AF21F244DE1}"/>
          </ac:cxnSpMkLst>
        </pc:cxnChg>
        <pc:cxnChg chg="mod">
          <ac:chgData name="Pradeep Nair" userId="de867f30-f0e1-452b-914f-80bb3c85f24b" providerId="ADAL" clId="{F05EFE48-C2A5-4577-8415-3FC452ECB988}" dt="2021-11-22T15:38:25.879" v="11" actId="14100"/>
          <ac:cxnSpMkLst>
            <pc:docMk/>
            <pc:sldMk cId="3558797153" sldId="1685"/>
            <ac:cxnSpMk id="56" creationId="{1667972E-81D7-4195-8457-EAC211003A48}"/>
          </ac:cxnSpMkLst>
        </pc:cxnChg>
        <pc:cxnChg chg="mod">
          <ac:chgData name="Pradeep Nair" userId="de867f30-f0e1-452b-914f-80bb3c85f24b" providerId="ADAL" clId="{F05EFE48-C2A5-4577-8415-3FC452ECB988}" dt="2021-11-22T15:38:25.879" v="11" actId="14100"/>
          <ac:cxnSpMkLst>
            <pc:docMk/>
            <pc:sldMk cId="3558797153" sldId="1685"/>
            <ac:cxnSpMk id="68" creationId="{71DEC590-E488-4A4B-AC16-4D73270280E2}"/>
          </ac:cxnSpMkLst>
        </pc:cxnChg>
      </pc:sldChg>
      <pc:sldChg chg="modSp">
        <pc:chgData name="Pradeep Nair" userId="de867f30-f0e1-452b-914f-80bb3c85f24b" providerId="ADAL" clId="{F05EFE48-C2A5-4577-8415-3FC452ECB988}" dt="2021-11-24T03:21:09.802" v="48" actId="14100"/>
        <pc:sldMkLst>
          <pc:docMk/>
          <pc:sldMk cId="37086938" sldId="1862"/>
        </pc:sldMkLst>
        <pc:picChg chg="mod">
          <ac:chgData name="Pradeep Nair" userId="de867f30-f0e1-452b-914f-80bb3c85f24b" providerId="ADAL" clId="{F05EFE48-C2A5-4577-8415-3FC452ECB988}" dt="2021-11-24T03:21:09.802" v="48" actId="14100"/>
          <ac:picMkLst>
            <pc:docMk/>
            <pc:sldMk cId="37086938" sldId="1862"/>
            <ac:picMk id="10247" creationId="{AEEF0495-BFA3-4D2A-A512-33B8485DCA58}"/>
          </ac:picMkLst>
        </pc:picChg>
      </pc:sldChg>
      <pc:sldChg chg="modNotesTx">
        <pc:chgData name="Pradeep Nair" userId="de867f30-f0e1-452b-914f-80bb3c85f24b" providerId="ADAL" clId="{F05EFE48-C2A5-4577-8415-3FC452ECB988}" dt="2021-11-24T03:19:25.161" v="47" actId="20577"/>
        <pc:sldMkLst>
          <pc:docMk/>
          <pc:sldMk cId="221752464" sldId="2280"/>
        </pc:sldMkLst>
      </pc:sldChg>
      <pc:sldChg chg="modSp mod">
        <pc:chgData name="Pradeep Nair" userId="de867f30-f0e1-452b-914f-80bb3c85f24b" providerId="ADAL" clId="{F05EFE48-C2A5-4577-8415-3FC452ECB988}" dt="2021-11-22T15:39:25.549" v="21" actId="1076"/>
        <pc:sldMkLst>
          <pc:docMk/>
          <pc:sldMk cId="180660637" sldId="2331"/>
        </pc:sldMkLst>
        <pc:spChg chg="mod">
          <ac:chgData name="Pradeep Nair" userId="de867f30-f0e1-452b-914f-80bb3c85f24b" providerId="ADAL" clId="{F05EFE48-C2A5-4577-8415-3FC452ECB988}" dt="2021-11-22T15:39:25.549" v="21" actId="1076"/>
          <ac:spMkLst>
            <pc:docMk/>
            <pc:sldMk cId="180660637" sldId="2331"/>
            <ac:spMk id="96" creationId="{52375AE3-D948-4D23-8593-38625948EE2E}"/>
          </ac:spMkLst>
        </pc:spChg>
        <pc:spChg chg="mod">
          <ac:chgData name="Pradeep Nair" userId="de867f30-f0e1-452b-914f-80bb3c85f24b" providerId="ADAL" clId="{F05EFE48-C2A5-4577-8415-3FC452ECB988}" dt="2021-11-22T15:39:22.562" v="20" actId="1076"/>
          <ac:spMkLst>
            <pc:docMk/>
            <pc:sldMk cId="180660637" sldId="2331"/>
            <ac:spMk id="98" creationId="{6A0E05BC-084D-4E3B-B873-546CF798B16E}"/>
          </ac:spMkLst>
        </pc:spChg>
        <pc:spChg chg="mod">
          <ac:chgData name="Pradeep Nair" userId="de867f30-f0e1-452b-914f-80bb3c85f24b" providerId="ADAL" clId="{F05EFE48-C2A5-4577-8415-3FC452ECB988}" dt="2021-11-22T15:39:19.753" v="19" actId="1076"/>
          <ac:spMkLst>
            <pc:docMk/>
            <pc:sldMk cId="180660637" sldId="2331"/>
            <ac:spMk id="113" creationId="{077FBAD5-7C3D-4AAE-9B0E-D0CEAF203168}"/>
          </ac:spMkLst>
        </pc:spChg>
        <pc:spChg chg="mod">
          <ac:chgData name="Pradeep Nair" userId="de867f30-f0e1-452b-914f-80bb3c85f24b" providerId="ADAL" clId="{F05EFE48-C2A5-4577-8415-3FC452ECB988}" dt="2021-11-22T15:39:17.869" v="18" actId="1076"/>
          <ac:spMkLst>
            <pc:docMk/>
            <pc:sldMk cId="180660637" sldId="2331"/>
            <ac:spMk id="114" creationId="{5213F1AD-40BE-4EFF-8DF7-34CB812F0645}"/>
          </ac:spMkLst>
        </pc:spChg>
        <pc:cxnChg chg="mod">
          <ac:chgData name="Pradeep Nair" userId="de867f30-f0e1-452b-914f-80bb3c85f24b" providerId="ADAL" clId="{F05EFE48-C2A5-4577-8415-3FC452ECB988}" dt="2021-11-22T15:38:54.718" v="12" actId="1076"/>
          <ac:cxnSpMkLst>
            <pc:docMk/>
            <pc:sldMk cId="180660637" sldId="2331"/>
            <ac:cxnSpMk id="17" creationId="{9A5265E0-846A-43AF-A315-862BC65D5FB5}"/>
          </ac:cxnSpMkLst>
        </pc:cxnChg>
      </pc:sldChg>
      <pc:sldMasterChg chg="modSldLayout">
        <pc:chgData name="Pradeep Nair" userId="de867f30-f0e1-452b-914f-80bb3c85f24b" providerId="ADAL" clId="{F05EFE48-C2A5-4577-8415-3FC452ECB988}" dt="2021-11-22T15:35:01.292" v="1" actId="6549"/>
        <pc:sldMasterMkLst>
          <pc:docMk/>
          <pc:sldMasterMk cId="2043345165" sldId="2147484269"/>
        </pc:sldMasterMkLst>
        <pc:sldLayoutChg chg="modSp mod">
          <pc:chgData name="Pradeep Nair" userId="de867f30-f0e1-452b-914f-80bb3c85f24b" providerId="ADAL" clId="{F05EFE48-C2A5-4577-8415-3FC452ECB988}" dt="2021-11-22T15:35:01.292" v="1" actId="6549"/>
          <pc:sldLayoutMkLst>
            <pc:docMk/>
            <pc:sldMasterMk cId="2043345165" sldId="2147484269"/>
            <pc:sldLayoutMk cId="291800607" sldId="2147484293"/>
          </pc:sldLayoutMkLst>
          <pc:spChg chg="mod">
            <ac:chgData name="Pradeep Nair" userId="de867f30-f0e1-452b-914f-80bb3c85f24b" providerId="ADAL" clId="{F05EFE48-C2A5-4577-8415-3FC452ECB988}" dt="2021-11-22T15:35:01.292" v="1" actId="6549"/>
            <ac:spMkLst>
              <pc:docMk/>
              <pc:sldMasterMk cId="2043345165" sldId="2147484269"/>
              <pc:sldLayoutMk cId="291800607" sldId="2147484293"/>
              <ac:spMk id="2"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11/24/2021 11:12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11/24/2021 7:14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docker.com/engine/reference/commandline/inspec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docker.com/engine/reference/run/#entrypoint-default-command-to-execute-at-runtime"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success.docker.com/article/troubleshooting-container-networkin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Application_performance_managemen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azure-monitor/insights/container-insights-overview"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microsoft.com/en-us/azure/azure-monitor/log-query/log-query-overview"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kubernetes.io/docs/user-guide/logging/stackdriver"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www.fluentd.org/" TargetMode="External"/><Relationship Id="rId4" Type="http://schemas.openxmlformats.org/officeDocument/2006/relationships/hyperlink" Target="https://kubernetes.io/docs/user-guide/logging/elasticsearch"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azure-monitor/insights/container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datadoghq.com/blog/announcing-aks/"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www.datadoghq.com/blog/azure-monitoring-enhancement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ysdig.com/partners/microsoft-azure/"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containerjournal.com/2018/10/03/sysdig-embraces-prometheus-for-container-monitoring/" TargetMode="External"/><Relationship Id="rId5" Type="http://schemas.openxmlformats.org/officeDocument/2006/relationships/hyperlink" Target="https://sysdig.com/press-releases/sysdig-monitor-3-0-prometheus-kubernetes-docker/" TargetMode="External"/><Relationship Id="rId4" Type="http://schemas.openxmlformats.org/officeDocument/2006/relationships/hyperlink" Target="https://sysdig.com/blog/scanning-images-in-azure-container-registry/"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docker.com/engine/reference/commandline/log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docker.com/engine/reference/commandline/attach/"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11/24/2021 7:14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panose="020B0604020202020204" pitchFamily="34" charset="0"/>
              <a:buChar char="•"/>
            </a:pPr>
            <a:r>
              <a:rPr lang="en-US" b="1" dirty="0"/>
              <a:t>Events</a:t>
            </a:r>
            <a:r>
              <a:rPr lang="en-US" dirty="0"/>
              <a:t> gives you some </a:t>
            </a:r>
            <a:r>
              <a:rPr lang="en-US" b="1" dirty="0"/>
              <a:t>lifecycle related information</a:t>
            </a:r>
          </a:p>
          <a:p>
            <a:pPr marL="171450" indent="-171450">
              <a:buFont typeface="Arial" panose="020B0604020202020204" pitchFamily="34" charset="0"/>
              <a:buChar char="•"/>
            </a:pPr>
            <a:r>
              <a:rPr lang="en-US" b="0" dirty="0"/>
              <a:t>Can be used with Images, Volumes, Networks, etc. as well</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Additional links for learning: </a:t>
            </a:r>
          </a:p>
          <a:p>
            <a:pPr marL="171450" indent="-171450">
              <a:buFont typeface="Arial" panose="020B0604020202020204" pitchFamily="34" charset="0"/>
              <a:buChar char="•"/>
            </a:pPr>
            <a:r>
              <a:rPr lang="en-US" dirty="0"/>
              <a:t>https://docs.docker.com/engine/reference/commandline/events/#parent-command</a:t>
            </a: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7:14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367646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panose="020B0604020202020204" pitchFamily="34" charset="0"/>
              <a:buChar char="•"/>
            </a:pPr>
            <a:r>
              <a:rPr lang="en-US" sz="900" dirty="0"/>
              <a:t>Useful for retrieving details for further troubleshooting. </a:t>
            </a:r>
            <a:endParaRPr lang="en-US" sz="900" b="0" i="0"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Types of output you can use: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Current state of the container. (In the “State” property.)</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Path to the log history file. (In the “</a:t>
            </a:r>
            <a:r>
              <a:rPr lang="en-US" sz="900" b="0" i="0" kern="1200" dirty="0" err="1">
                <a:solidFill>
                  <a:schemeClr val="tx1"/>
                </a:solidFill>
                <a:effectLst/>
                <a:latin typeface="Segoe UI Light" pitchFamily="34" charset="0"/>
                <a:ea typeface="+mn-ea"/>
                <a:cs typeface="+mn-cs"/>
              </a:rPr>
              <a:t>LogPath</a:t>
            </a:r>
            <a:r>
              <a:rPr lang="en-US" sz="900" b="0" i="0" kern="1200" dirty="0">
                <a:solidFill>
                  <a:schemeClr val="tx1"/>
                </a:solidFill>
                <a:effectLst/>
                <a:latin typeface="Segoe UI Light" pitchFamily="34" charset="0"/>
                <a:ea typeface="+mn-ea"/>
                <a:cs typeface="+mn-cs"/>
              </a:rPr>
              <a:t>” field.)</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Values of set environment vars. (In the “</a:t>
            </a:r>
            <a:r>
              <a:rPr lang="en-US" sz="900" b="0" i="0" kern="1200" dirty="0" err="1">
                <a:solidFill>
                  <a:schemeClr val="tx1"/>
                </a:solidFill>
                <a:effectLst/>
                <a:latin typeface="Segoe UI Light" pitchFamily="34" charset="0"/>
                <a:ea typeface="+mn-ea"/>
                <a:cs typeface="+mn-cs"/>
              </a:rPr>
              <a:t>Config.Env</a:t>
            </a:r>
            <a:r>
              <a:rPr lang="en-US" sz="900" b="0" i="0" kern="1200" dirty="0">
                <a:solidFill>
                  <a:schemeClr val="tx1"/>
                </a:solidFill>
                <a:effectLst/>
                <a:latin typeface="Segoe UI Light" pitchFamily="34" charset="0"/>
                <a:ea typeface="+mn-ea"/>
                <a:cs typeface="+mn-cs"/>
              </a:rPr>
              <a:t>” field.)</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Mapped ports. (In the “</a:t>
            </a:r>
            <a:r>
              <a:rPr lang="en-US" sz="900" b="0" i="0" kern="1200" dirty="0" err="1">
                <a:solidFill>
                  <a:schemeClr val="tx1"/>
                </a:solidFill>
                <a:effectLst/>
                <a:latin typeface="Segoe UI Light" pitchFamily="34" charset="0"/>
                <a:ea typeface="+mn-ea"/>
                <a:cs typeface="+mn-cs"/>
              </a:rPr>
              <a:t>NetworkSettings.Ports</a:t>
            </a:r>
            <a:r>
              <a:rPr lang="en-US" sz="900" b="0" i="0" kern="1200" dirty="0">
                <a:solidFill>
                  <a:schemeClr val="tx1"/>
                </a:solidFill>
                <a:effectLst/>
                <a:latin typeface="Segoe UI Light" pitchFamily="34" charset="0"/>
                <a:ea typeface="+mn-ea"/>
                <a:cs typeface="+mn-cs"/>
              </a:rPr>
              <a:t>” field.)</a:t>
            </a:r>
          </a:p>
          <a:p>
            <a:endParaRPr lang="en-US" dirty="0"/>
          </a:p>
          <a:p>
            <a:r>
              <a:rPr lang="en-US" dirty="0"/>
              <a:t>Links for additional learning </a:t>
            </a:r>
          </a:p>
          <a:p>
            <a:pPr marL="171450" indent="-171450">
              <a:buFont typeface="Arial" panose="020B0604020202020204" pitchFamily="34" charset="0"/>
              <a:buChar char="•"/>
            </a:pPr>
            <a:r>
              <a:rPr lang="en-US" dirty="0">
                <a:hlinkClick r:id="rId3"/>
              </a:rPr>
              <a:t>https://docs.docker.com/engine/reference/commandline/inspect/</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7:14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802914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History</a:t>
            </a:r>
            <a:r>
              <a:rPr lang="en-US" dirty="0"/>
              <a:t> To answer questions like: </a:t>
            </a:r>
            <a:r>
              <a:rPr lang="en-US" b="1" dirty="0"/>
              <a:t>how did we go from X GB size to Y GB </a:t>
            </a:r>
            <a:r>
              <a:rPr lang="en-US" dirty="0"/>
              <a:t>size</a:t>
            </a:r>
          </a:p>
          <a:p>
            <a:endParaRPr lang="en-US" dirty="0"/>
          </a:p>
          <a:p>
            <a:endParaRPr lang="en-US" dirty="0"/>
          </a:p>
          <a:p>
            <a:r>
              <a:rPr lang="en-US" dirty="0"/>
              <a:t>https://docs.docker.com/engine/userguide/storagedriver/imagesandcontainers/#sharing-promotes-smaller-images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7:14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595179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kern="1200" dirty="0">
                <a:solidFill>
                  <a:schemeClr val="tx1"/>
                </a:solidFill>
                <a:effectLst/>
                <a:latin typeface="Segoe UI Light" pitchFamily="34" charset="0"/>
                <a:ea typeface="+mn-ea"/>
                <a:cs typeface="+mn-cs"/>
              </a:rPr>
              <a:t>docker commit &lt;</a:t>
            </a:r>
            <a:r>
              <a:rPr lang="en-US" sz="900" b="1" i="0" kern="1200" dirty="0" err="1">
                <a:solidFill>
                  <a:schemeClr val="tx1"/>
                </a:solidFill>
                <a:effectLst/>
                <a:latin typeface="Segoe UI Light" pitchFamily="34" charset="0"/>
                <a:ea typeface="+mn-ea"/>
                <a:cs typeface="+mn-cs"/>
              </a:rPr>
              <a:t>container_id</a:t>
            </a:r>
            <a:r>
              <a:rPr lang="en-US" sz="900" b="1" i="0" kern="1200" dirty="0">
                <a:solidFill>
                  <a:schemeClr val="tx1"/>
                </a:solidFill>
                <a:effectLst/>
                <a:latin typeface="Segoe UI Light" pitchFamily="34" charset="0"/>
                <a:ea typeface="+mn-ea"/>
                <a:cs typeface="+mn-cs"/>
              </a:rPr>
              <a:t>&gt; my-broken-container &amp;&amp; docker run -it my-broken-container /bin/bash</a:t>
            </a:r>
            <a:br>
              <a:rPr lang="en-US" sz="900" b="1" i="0" kern="1200" dirty="0">
                <a:solidFill>
                  <a:schemeClr val="tx1"/>
                </a:solidFill>
                <a:effectLst/>
                <a:latin typeface="Segoe UI Light" pitchFamily="34" charset="0"/>
                <a:ea typeface="+mn-ea"/>
                <a:cs typeface="+mn-cs"/>
              </a:rPr>
            </a:br>
            <a:endParaRPr lang="en-US" sz="900" b="1"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Can’t start your container at all? If you’ve got a initial command or </a:t>
            </a:r>
            <a:r>
              <a:rPr lang="en-US" sz="900" b="0" i="0" kern="1200" dirty="0" err="1">
                <a:solidFill>
                  <a:schemeClr val="tx1"/>
                </a:solidFill>
                <a:effectLst/>
                <a:latin typeface="Segoe UI Light" pitchFamily="34" charset="0"/>
                <a:ea typeface="+mn-ea"/>
                <a:cs typeface="+mn-cs"/>
              </a:rPr>
              <a:t>entrypoint</a:t>
            </a:r>
            <a:r>
              <a:rPr lang="en-US" sz="900" b="0" i="0" kern="1200" dirty="0">
                <a:solidFill>
                  <a:schemeClr val="tx1"/>
                </a:solidFill>
                <a:effectLst/>
                <a:latin typeface="Segoe UI Light" pitchFamily="34" charset="0"/>
                <a:ea typeface="+mn-ea"/>
                <a:cs typeface="+mn-cs"/>
              </a:rPr>
              <a:t> that immediately crashes, Docker will immediately shut it back down for you.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This can make your container </a:t>
            </a:r>
            <a:r>
              <a:rPr lang="en-US" sz="900" b="0" i="0" kern="1200" dirty="0" err="1">
                <a:solidFill>
                  <a:schemeClr val="tx1"/>
                </a:solidFill>
                <a:effectLst/>
                <a:latin typeface="Segoe UI Light" pitchFamily="34" charset="0"/>
                <a:ea typeface="+mn-ea"/>
                <a:cs typeface="+mn-cs"/>
              </a:rPr>
              <a:t>unstartable</a:t>
            </a:r>
            <a:r>
              <a:rPr lang="en-US" sz="900" b="0" i="0" kern="1200" dirty="0">
                <a:solidFill>
                  <a:schemeClr val="tx1"/>
                </a:solidFill>
                <a:effectLst/>
                <a:latin typeface="Segoe UI Light" pitchFamily="34" charset="0"/>
                <a:ea typeface="+mn-ea"/>
                <a:cs typeface="+mn-cs"/>
              </a:rPr>
              <a:t>, so you can’t shell in any more, which </a:t>
            </a:r>
            <a:r>
              <a:rPr lang="en-US" sz="900" b="0" i="1" kern="1200" dirty="0">
                <a:solidFill>
                  <a:schemeClr val="tx1"/>
                </a:solidFill>
                <a:effectLst/>
                <a:latin typeface="Segoe UI Light" pitchFamily="34" charset="0"/>
                <a:ea typeface="+mn-ea"/>
                <a:cs typeface="+mn-cs"/>
              </a:rPr>
              <a:t>really</a:t>
            </a:r>
            <a:r>
              <a:rPr lang="en-US" sz="900" b="0" i="0" kern="1200" dirty="0">
                <a:solidFill>
                  <a:schemeClr val="tx1"/>
                </a:solidFill>
                <a:effectLst/>
                <a:latin typeface="Segoe UI Light" pitchFamily="34" charset="0"/>
                <a:ea typeface="+mn-ea"/>
                <a:cs typeface="+mn-cs"/>
              </a:rPr>
              <a:t> gets in the way.</a:t>
            </a:r>
          </a:p>
          <a:p>
            <a:pPr marL="0" marR="0" lvl="0" indent="0" algn="l" defTabSz="932742" rtl="0" eaLnBrk="1" fontAlgn="auto" latinLnBrk="0" hangingPunct="1">
              <a:lnSpc>
                <a:spcPct val="90000"/>
              </a:lnSpc>
              <a:spcBef>
                <a:spcPts val="0"/>
              </a:spcBef>
              <a:spcAft>
                <a:spcPts val="340"/>
              </a:spcAft>
              <a:buClrTx/>
              <a:buSzTx/>
              <a:buFontTx/>
              <a:buNone/>
              <a:tabLst/>
              <a:defRPr/>
            </a:pPr>
            <a:br>
              <a:rPr lang="en-US" sz="900" b="0" i="0" kern="1200" dirty="0">
                <a:solidFill>
                  <a:schemeClr val="tx1"/>
                </a:solidFill>
                <a:effectLst/>
                <a:latin typeface="Segoe UI Light" pitchFamily="34" charset="0"/>
                <a:ea typeface="+mn-ea"/>
                <a:cs typeface="+mn-cs"/>
              </a:rPr>
            </a:br>
            <a:r>
              <a:rPr lang="en-US" sz="900" b="0" i="0" kern="1200" dirty="0">
                <a:solidFill>
                  <a:schemeClr val="tx1"/>
                </a:solidFill>
                <a:effectLst/>
                <a:latin typeface="Segoe UI Light" pitchFamily="34" charset="0"/>
                <a:ea typeface="+mn-ea"/>
                <a:cs typeface="+mn-cs"/>
              </a:rPr>
              <a:t>Fortunately, there’s a workaround: save the current state of the shut-down container as a new image, and start that with a different command to avoid your existing failures.</a:t>
            </a:r>
          </a:p>
          <a:p>
            <a:pPr marL="0" marR="0" lvl="0" indent="0" algn="l" defTabSz="932742" rtl="0" eaLnBrk="1" fontAlgn="auto" latinLnBrk="0" hangingPunct="1">
              <a:lnSpc>
                <a:spcPct val="90000"/>
              </a:lnSpc>
              <a:spcBef>
                <a:spcPts val="0"/>
              </a:spcBef>
              <a:spcAft>
                <a:spcPts val="340"/>
              </a:spcAft>
              <a:buClrTx/>
              <a:buSzTx/>
              <a:buFontTx/>
              <a:buNone/>
              <a:tabLst/>
              <a:defRPr/>
            </a:pPr>
            <a:br>
              <a:rPr lang="en-US" sz="900" b="0" i="0" kern="1200" dirty="0">
                <a:solidFill>
                  <a:schemeClr val="tx1"/>
                </a:solidFill>
                <a:effectLst/>
                <a:latin typeface="Segoe UI Light" pitchFamily="34" charset="0"/>
                <a:ea typeface="+mn-ea"/>
                <a:cs typeface="+mn-cs"/>
              </a:rPr>
            </a:br>
            <a:r>
              <a:rPr lang="en-US" sz="900" b="0" i="0" kern="1200" dirty="0">
                <a:solidFill>
                  <a:schemeClr val="tx1"/>
                </a:solidFill>
                <a:effectLst/>
                <a:latin typeface="Segoe UI Light" pitchFamily="34" charset="0"/>
                <a:ea typeface="+mn-ea"/>
                <a:cs typeface="+mn-cs"/>
              </a:rPr>
              <a:t>Have a failing </a:t>
            </a:r>
            <a:r>
              <a:rPr lang="en-US" sz="900" b="0" i="0" kern="1200" dirty="0" err="1">
                <a:solidFill>
                  <a:schemeClr val="tx1"/>
                </a:solidFill>
                <a:effectLst/>
                <a:latin typeface="Segoe UI Light" pitchFamily="34" charset="0"/>
                <a:ea typeface="+mn-ea"/>
                <a:cs typeface="+mn-cs"/>
              </a:rPr>
              <a:t>entrypoint</a:t>
            </a:r>
            <a:r>
              <a:rPr lang="en-US" sz="900" b="0" i="0" kern="1200" dirty="0">
                <a:solidFill>
                  <a:schemeClr val="tx1"/>
                </a:solidFill>
                <a:effectLst/>
                <a:latin typeface="Segoe UI Light" pitchFamily="34" charset="0"/>
                <a:ea typeface="+mn-ea"/>
                <a:cs typeface="+mn-cs"/>
              </a:rPr>
              <a:t> instead? There’s an </a:t>
            </a:r>
            <a:r>
              <a:rPr lang="en-US" sz="900" b="0" i="0" u="none" strike="noStrike" kern="1200" dirty="0" err="1">
                <a:solidFill>
                  <a:schemeClr val="tx1"/>
                </a:solidFill>
                <a:effectLst/>
                <a:latin typeface="Segoe UI Light" pitchFamily="34" charset="0"/>
                <a:ea typeface="+mn-ea"/>
                <a:cs typeface="+mn-cs"/>
                <a:hlinkClick r:id="rId3"/>
              </a:rPr>
              <a:t>entrypoint</a:t>
            </a:r>
            <a:r>
              <a:rPr lang="en-US" sz="900" b="0" i="0" u="none" strike="noStrike" kern="1200" dirty="0">
                <a:solidFill>
                  <a:schemeClr val="tx1"/>
                </a:solidFill>
                <a:effectLst/>
                <a:latin typeface="Segoe UI Light" pitchFamily="34" charset="0"/>
                <a:ea typeface="+mn-ea"/>
                <a:cs typeface="+mn-cs"/>
                <a:hlinkClick r:id="rId3"/>
              </a:rPr>
              <a:t> override command-line flag</a:t>
            </a:r>
            <a:r>
              <a:rPr lang="en-US" sz="900" b="0" i="0" kern="1200" dirty="0">
                <a:solidFill>
                  <a:schemeClr val="tx1"/>
                </a:solidFill>
                <a:effectLst/>
                <a:latin typeface="Segoe UI Light" pitchFamily="34" charset="0"/>
                <a:ea typeface="+mn-ea"/>
                <a:cs typeface="+mn-cs"/>
              </a:rPr>
              <a:t> too.</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Troubleshoot networking: </a:t>
            </a:r>
            <a:r>
              <a:rPr lang="en-US" dirty="0">
                <a:hlinkClick r:id="rId4"/>
              </a:rPr>
              <a:t>https://success.docker.com/article/troubleshooting-container-networking</a:t>
            </a:r>
            <a:endParaRPr lang="en-US" sz="900" b="0" i="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7:14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796483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Beyond Docker </a:t>
            </a:r>
            <a:r>
              <a:rPr lang="en-US" dirty="0"/>
              <a:t>troubleshooting commands -&gt; </a:t>
            </a:r>
            <a:r>
              <a:rPr lang="en-US" b="1" dirty="0"/>
              <a:t>orchestration specific commands.</a:t>
            </a:r>
          </a:p>
          <a:p>
            <a:endParaRPr lang="en-US" dirty="0"/>
          </a:p>
          <a:p>
            <a:r>
              <a:rPr lang="en-US" dirty="0"/>
              <a:t>K8 </a:t>
            </a:r>
            <a:r>
              <a:rPr lang="en-US" b="1" dirty="0"/>
              <a:t>logs</a:t>
            </a:r>
            <a:r>
              <a:rPr lang="en-US" dirty="0"/>
              <a:t> : will </a:t>
            </a:r>
            <a:r>
              <a:rPr lang="en-US" b="1" dirty="0"/>
              <a:t>show logs printed by the container </a:t>
            </a:r>
            <a:r>
              <a:rPr lang="en-US" dirty="0"/>
              <a:t>when it started in the pod</a:t>
            </a:r>
          </a:p>
          <a:p>
            <a:endParaRPr lang="en-US" dirty="0"/>
          </a:p>
          <a:p>
            <a:r>
              <a:rPr lang="en-US" dirty="0"/>
              <a:t>k8 </a:t>
            </a:r>
            <a:r>
              <a:rPr lang="en-US" b="1" dirty="0"/>
              <a:t>describe</a:t>
            </a:r>
            <a:r>
              <a:rPr lang="en-US" dirty="0"/>
              <a:t>: will show pod details: IP, ports, pod state, last successful run, …</a:t>
            </a:r>
          </a:p>
          <a:p>
            <a:endParaRPr lang="en-US" dirty="0"/>
          </a:p>
          <a:p>
            <a:r>
              <a:rPr lang="en-US" dirty="0"/>
              <a:t>K8 </a:t>
            </a:r>
            <a:r>
              <a:rPr lang="en-US" b="1" dirty="0"/>
              <a:t>exec</a:t>
            </a:r>
            <a:r>
              <a:rPr lang="en-US" dirty="0"/>
              <a:t>: </a:t>
            </a:r>
            <a:r>
              <a:rPr lang="en-US" b="1" dirty="0"/>
              <a:t>run</a:t>
            </a:r>
            <a:r>
              <a:rPr lang="en-US" dirty="0"/>
              <a:t> a </a:t>
            </a:r>
            <a:r>
              <a:rPr lang="en-US" b="1" dirty="0"/>
              <a:t>command</a:t>
            </a:r>
            <a:r>
              <a:rPr lang="en-US" dirty="0"/>
              <a:t> </a:t>
            </a:r>
            <a:r>
              <a:rPr lang="en-US" b="1" dirty="0"/>
              <a:t>within the pod</a:t>
            </a:r>
            <a:r>
              <a:rPr lang="en-US" dirty="0"/>
              <a:t>: example: </a:t>
            </a:r>
            <a:r>
              <a:rPr lang="sv-SE" dirty="0"/>
              <a:t>kubectl exec cassandra -- cat /var/log/cassandra/system.log =&gt; to </a:t>
            </a:r>
            <a:r>
              <a:rPr lang="sv-SE" b="1" dirty="0"/>
              <a:t>display a particular file </a:t>
            </a:r>
            <a:r>
              <a:rPr lang="sv-SE" dirty="0"/>
              <a:t>deployed in the container.</a:t>
            </a:r>
            <a:endParaRPr lang="en-US" dirty="0"/>
          </a:p>
          <a:p>
            <a:endParaRPr lang="en-US" dirty="0"/>
          </a:p>
          <a:p>
            <a:r>
              <a:rPr lang="en-US" dirty="0"/>
              <a:t>More information at the link on the slide.</a:t>
            </a:r>
          </a:p>
          <a:p>
            <a:endParaRPr lang="en-US" dirty="0"/>
          </a:p>
          <a:p>
            <a:r>
              <a:rPr lang="en-US" dirty="0"/>
              <a:t>https://kubernetes.io/docs/tasks/debug-application-cluster/debug-pod-replication-controller/</a:t>
            </a: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7:14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314714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EF91DE-3303-4329-815D-10B015D5C3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753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EF91DE-3303-4329-815D-10B015D5C3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494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mn-lt"/>
                <a:ea typeface="+mn-ea"/>
                <a:cs typeface="+mn-cs"/>
                <a:hlinkClick r:id="rId3"/>
              </a:rPr>
              <a:t>Application performance management</a:t>
            </a:r>
            <a:endParaRPr lang="en-US"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23CC28E-B72B-45E6-90DE-8BAE9194A218}" type="slidenum">
              <a:rPr lang="es-ES" smtClean="0"/>
              <a:t>17</a:t>
            </a:fld>
            <a:endParaRPr lang="es-ES"/>
          </a:p>
        </p:txBody>
      </p:sp>
    </p:spTree>
    <p:extLst>
      <p:ext uri="{BB962C8B-B14F-4D97-AF65-F5344CB8AC3E}">
        <p14:creationId xmlns:p14="http://schemas.microsoft.com/office/powerpoint/2010/main" val="165615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the need for Azure Monitor for Containers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11/24/2021 7:14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10772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Resources:</a:t>
            </a:r>
            <a:endParaRPr lang="en-US" u="sng" dirty="0">
              <a:hlinkClick r:id="rId3">
                <a:extLst>
                  <a:ext uri="{A12FA001-AC4F-418D-AE19-62706E023703}">
                    <ahyp:hlinkClr xmlns:ahyp="http://schemas.microsoft.com/office/drawing/2018/hyperlinkcolor" val="tx"/>
                  </a:ext>
                </a:extLst>
              </a:hlinkClick>
            </a:endParaRPr>
          </a:p>
          <a:p>
            <a:pPr marL="0" indent="0">
              <a:buFont typeface="Arial" panose="020B0604020202020204" pitchFamily="34" charset="0"/>
              <a:buNone/>
            </a:pPr>
            <a:r>
              <a:rPr lang="en-US" dirty="0">
                <a:solidFill>
                  <a:schemeClr val="bg1"/>
                </a:solidFill>
                <a:hlinkClick r:id="rId3">
                  <a:extLst>
                    <a:ext uri="{A12FA001-AC4F-418D-AE19-62706E023703}">
                      <ahyp:hlinkClr xmlns:ahyp="http://schemas.microsoft.com/office/drawing/2018/hyperlinkcolor" val="tx"/>
                    </a:ext>
                  </a:extLst>
                </a:hlinkClick>
              </a:rPr>
              <a:t>https://docs.microsoft.com/en-us/azure/azure-monitor/insights/container-insights-overview</a:t>
            </a:r>
            <a:endParaRPr lang="en-US" dirty="0">
              <a:solidFill>
                <a:schemeClr val="bg1"/>
              </a:solidFill>
            </a:endParaRPr>
          </a:p>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Details: </a:t>
            </a: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After you enable monitoring from Kubernetes clusters, </a:t>
            </a:r>
            <a:r>
              <a:rPr lang="en-US" sz="900" b="1" i="0" kern="1200" dirty="0">
                <a:solidFill>
                  <a:schemeClr val="tx1"/>
                </a:solidFill>
                <a:effectLst/>
                <a:latin typeface="Segoe UI Light" pitchFamily="34" charset="0"/>
                <a:ea typeface="+mn-ea"/>
                <a:cs typeface="+mn-cs"/>
              </a:rPr>
              <a:t>these metrics and logs are automatically collected for you through a containerized </a:t>
            </a:r>
            <a:r>
              <a:rPr lang="en-US" sz="900" b="0" i="0" kern="1200" dirty="0">
                <a:solidFill>
                  <a:schemeClr val="tx1"/>
                </a:solidFill>
                <a:effectLst/>
                <a:latin typeface="Segoe UI Light" pitchFamily="34" charset="0"/>
                <a:ea typeface="+mn-ea"/>
                <a:cs typeface="+mn-cs"/>
              </a:rPr>
              <a:t>version of the </a:t>
            </a:r>
            <a:r>
              <a:rPr lang="en-US" sz="900" b="1" i="0" kern="1200" dirty="0">
                <a:solidFill>
                  <a:schemeClr val="tx1"/>
                </a:solidFill>
                <a:effectLst/>
                <a:latin typeface="Segoe UI Light" pitchFamily="34" charset="0"/>
                <a:ea typeface="+mn-ea"/>
                <a:cs typeface="+mn-cs"/>
              </a:rPr>
              <a:t>Log Analytics agent for Linux and stored in your</a:t>
            </a:r>
            <a:r>
              <a:rPr lang="en-US" sz="900" b="1" i="0" kern="1200" dirty="0">
                <a:solidFill>
                  <a:schemeClr val="bg1"/>
                </a:solidFill>
                <a:effectLst/>
                <a:latin typeface="Segoe UI Light" pitchFamily="34" charset="0"/>
                <a:ea typeface="+mn-ea"/>
                <a:cs typeface="+mn-cs"/>
              </a:rPr>
              <a:t> </a:t>
            </a:r>
            <a:r>
              <a:rPr lang="en-US" sz="900" b="1" i="0" u="sng" kern="1200" dirty="0">
                <a:solidFill>
                  <a:schemeClr val="bg1"/>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rPr>
              <a:t>Log Analytics</a:t>
            </a:r>
            <a:r>
              <a:rPr lang="en-US" sz="900" b="1" i="0" kern="1200" dirty="0">
                <a:solidFill>
                  <a:schemeClr val="tx1"/>
                </a:solidFill>
                <a:effectLst/>
                <a:latin typeface="Segoe UI Light" pitchFamily="34" charset="0"/>
                <a:ea typeface="+mn-ea"/>
                <a:cs typeface="+mn-cs"/>
              </a:rPr>
              <a:t> workspace.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Why use?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Identify AKS containers that are running on the node and their average processor and memory utilization. This knowledge can help you identify resource bottlenecks.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Identify processor and memory utilization of container groups and their containers hosted in Azure Container Instances. Identify where the container resides in a controller or a pod. This knowledge can help you view the controller's or pod's overall performance.</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Review the resource utilization of workloads running on the host that are unrelated to the standard processes that support the pod.</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Understand the behavior of the cluster under average and heaviest loads. This knowledge can help you identify capacity needs and determine the maximum load that the cluster can sustain.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777787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11/24/2021 7:14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access Azure Monitor for containers two ways, from Azure Monitor or directly from the selected AKS cluster.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Azure Monitor you have a global perspective of all the containers deployed, which are monitored and which are not, allowing you to search and filter across your subscriptions and resource groups, and then drill into Azure Monitor for containers from the selected container.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Otherwise, you can simply access the feature directly from a selected AKS container from the AKS page.</a:t>
            </a:r>
            <a:endParaRPr lang="en-US" dirty="0"/>
          </a:p>
        </p:txBody>
      </p:sp>
      <p:sp>
        <p:nvSpPr>
          <p:cNvPr id="4" name="Slide Number Placeholder 3"/>
          <p:cNvSpPr>
            <a:spLocks noGrp="1"/>
          </p:cNvSpPr>
          <p:nvPr>
            <p:ph type="sldNum" sz="quarter" idx="5"/>
          </p:nvPr>
        </p:nvSpPr>
        <p:spPr/>
        <p:txBody>
          <a:bodyPr/>
          <a:lstStyle/>
          <a:p>
            <a:fld id="{023CC28E-B72B-45E6-90DE-8BAE9194A218}" type="slidenum">
              <a:rPr lang="es-ES" smtClean="0"/>
              <a:t>20</a:t>
            </a:fld>
            <a:endParaRPr lang="es-ES"/>
          </a:p>
        </p:txBody>
      </p:sp>
    </p:spTree>
    <p:extLst>
      <p:ext uri="{BB962C8B-B14F-4D97-AF65-F5344CB8AC3E}">
        <p14:creationId xmlns:p14="http://schemas.microsoft.com/office/powerpoint/2010/main" val="3935605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03827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how the OMS agent is deployed, as a daemon set </a:t>
            </a:r>
          </a:p>
          <a:p>
            <a:endParaRPr lang="en-US" dirty="0"/>
          </a:p>
          <a:p>
            <a:r>
              <a:rPr lang="en-US" dirty="0"/>
              <a:t>The logging agent is a dedicated tool that exposes logs or pushes logs to a backend. Commonly, the logging agent is a container that has access to a directory with log files from all of the application containers on that node.</a:t>
            </a:r>
          </a:p>
          <a:p>
            <a:endParaRPr lang="en-US" dirty="0"/>
          </a:p>
          <a:p>
            <a:r>
              <a:rPr lang="en-US" dirty="0"/>
              <a:t>Because the logging agent must run on every node, it’s common to implement it as either a </a:t>
            </a:r>
            <a:r>
              <a:rPr lang="en-US" dirty="0" err="1"/>
              <a:t>DaemonSet</a:t>
            </a:r>
            <a:r>
              <a:rPr lang="en-US" dirty="0"/>
              <a:t> replica, a manifest pod, or a dedicated native process on the node. However the latter two approaches are deprecated and highly discouraged.</a:t>
            </a:r>
          </a:p>
          <a:p>
            <a:endParaRPr lang="en-US" dirty="0"/>
          </a:p>
          <a:p>
            <a:r>
              <a:rPr lang="en-US" dirty="0"/>
              <a:t>Using a node-level logging agent is the most common and encouraged approach for a Kubernetes cluster, because it creates only one agent per node, and it doesn’t require any changes to the applications running on the node. However, node-level logging only works for applications’ standard output and standard error.</a:t>
            </a:r>
          </a:p>
          <a:p>
            <a:endParaRPr lang="en-US" dirty="0"/>
          </a:p>
          <a:p>
            <a:r>
              <a:rPr lang="en-US" dirty="0"/>
              <a:t>Kubernetes doesn’t specify a logging agent, but two optional logging agents are packaged with the Kubernetes release: </a:t>
            </a:r>
            <a:r>
              <a:rPr lang="en-US" dirty="0" err="1">
                <a:hlinkClick r:id="rId3"/>
              </a:rPr>
              <a:t>Stackdriver</a:t>
            </a:r>
            <a:r>
              <a:rPr lang="en-US" dirty="0">
                <a:hlinkClick r:id="rId3"/>
              </a:rPr>
              <a:t> Logging</a:t>
            </a:r>
            <a:r>
              <a:rPr lang="en-US" dirty="0"/>
              <a:t> for use with Google Cloud Platform, and </a:t>
            </a:r>
            <a:r>
              <a:rPr lang="en-US" dirty="0">
                <a:hlinkClick r:id="rId4"/>
              </a:rPr>
              <a:t>Elasticsearch</a:t>
            </a:r>
            <a:r>
              <a:rPr lang="en-US" dirty="0"/>
              <a:t>. You can find more information and instructions in the dedicated documents. Both use </a:t>
            </a:r>
            <a:r>
              <a:rPr lang="en-US" dirty="0" err="1">
                <a:hlinkClick r:id="rId5"/>
              </a:rPr>
              <a:t>fluentd</a:t>
            </a:r>
            <a:r>
              <a:rPr lang="en-US" dirty="0"/>
              <a:t> with custom configuration as an agent on the node.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s-ES" dirty="0"/>
            </a:br>
            <a:endParaRPr lang="en-US" sz="1200" b="0" i="0" kern="1200" dirty="0">
              <a:solidFill>
                <a:schemeClr val="tx1"/>
              </a:solidFill>
              <a:effectLst/>
              <a:latin typeface="+mn-lt"/>
              <a:ea typeface="+mn-ea"/>
              <a:cs typeface="+mn-cs"/>
            </a:endParaRPr>
          </a:p>
          <a:p>
            <a:endParaRPr lang="en-US" sz="2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EF91DE-3303-4329-815D-10B015D5C3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96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When you enable monitoring OMS Agent is deployed as a </a:t>
            </a:r>
            <a:r>
              <a:rPr lang="en-US" dirty="0" err="1"/>
              <a:t>daemonset</a:t>
            </a:r>
            <a:r>
              <a:rPr lang="en-US" dirty="0"/>
              <a:t> for you!! No need to do this manually anymore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11/24/2021 7:14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909645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enable monitoring OMS Agent is deployed as a </a:t>
            </a:r>
            <a:r>
              <a:rPr lang="en-US" dirty="0" err="1"/>
              <a:t>daemonset</a:t>
            </a:r>
            <a:r>
              <a:rPr lang="en-US" dirty="0"/>
              <a:t> for you!! No need to do this manually anymore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11/24/2021 7:14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81797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indent="0">
              <a:buFont typeface="Arial" panose="020B0604020202020204" pitchFamily="34" charset="0"/>
              <a:buNone/>
            </a:pPr>
            <a:r>
              <a:rPr lang="en-US" dirty="0"/>
              <a:t>Resources:</a:t>
            </a:r>
            <a:endParaRPr lang="en-US" dirty="0">
              <a:solidFill>
                <a:schemeClr val="bg1"/>
              </a:solidFill>
              <a:hlinkClick r:id="rId3">
                <a:extLst>
                  <a:ext uri="{A12FA001-AC4F-418D-AE19-62706E023703}">
                    <ahyp:hlinkClr xmlns:ahyp="http://schemas.microsoft.com/office/drawing/2018/hyperlinkcolor" val="tx"/>
                  </a:ext>
                </a:extLst>
              </a:hlinkClick>
            </a:endParaRPr>
          </a:p>
          <a:p>
            <a:pPr marL="171450" indent="-171450">
              <a:buFont typeface="Arial" panose="020B0604020202020204" pitchFamily="34" charset="0"/>
              <a:buChar char="•"/>
            </a:pPr>
            <a:r>
              <a:rPr lang="en-US" dirty="0">
                <a:hlinkClick r:id="rId3">
                  <a:extLst>
                    <a:ext uri="{A12FA001-AC4F-418D-AE19-62706E023703}">
                      <ahyp:hlinkClr xmlns:ahyp="http://schemas.microsoft.com/office/drawing/2018/hyperlinkcolor" val="tx"/>
                    </a:ext>
                  </a:extLst>
                </a:hlinkClick>
              </a:rPr>
              <a:t>https://docs.microsoft.com/en-us/azure/azure-monitor/insights/containers</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Details: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You can view detailed audit information showing commands used with containers.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On computers running Windows, you can centralize and compare logs from Windows Server, Hyper-V, and Docker containers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Kubernetes environments hosted on Azure Kubernetes Service (AKS), not supported</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sz="2000" dirty="0"/>
              <a:t>AKS should use Azure Monitor for Containers</a:t>
            </a:r>
            <a:endParaRPr lang="en-US" dirty="0"/>
          </a:p>
          <a:p>
            <a:pPr marL="0" indent="0">
              <a:buFont typeface="Arial" panose="020B0604020202020204" pitchFamily="34" charset="0"/>
              <a:buNone/>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11/24/2021 7:14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878670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EF91DE-3303-4329-815D-10B015D5C3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6157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EF91DE-3303-4329-815D-10B015D5C3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2890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Resources to review: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solidFill>
                  <a:schemeClr val="bg1"/>
                </a:solidFill>
                <a:hlinkClick r:id="rId3">
                  <a:extLst>
                    <a:ext uri="{A12FA001-AC4F-418D-AE19-62706E023703}">
                      <ahyp:hlinkClr xmlns:ahyp="http://schemas.microsoft.com/office/drawing/2018/hyperlinkcolor" val="tx"/>
                    </a:ext>
                  </a:extLst>
                </a:hlinkClick>
              </a:rPr>
              <a:t>https://www.datadoghq.com/blog/announcing-aks/</a:t>
            </a:r>
            <a:endParaRPr lang="en-US" dirty="0">
              <a:solidFill>
                <a:schemeClr val="bg1"/>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solidFill>
                  <a:schemeClr val="bg1"/>
                </a:solidFill>
                <a:hlinkClick r:id="rId4">
                  <a:extLst>
                    <a:ext uri="{A12FA001-AC4F-418D-AE19-62706E023703}">
                      <ahyp:hlinkClr xmlns:ahyp="http://schemas.microsoft.com/office/drawing/2018/hyperlinkcolor" val="tx"/>
                    </a:ext>
                  </a:extLst>
                </a:hlinkClick>
              </a:rPr>
              <a:t>https://www.datadoghq.com/blog/azure-monitoring-enhancements/</a:t>
            </a:r>
            <a:endParaRPr lang="en-US" dirty="0">
              <a:solidFill>
                <a:schemeClr val="bg1"/>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solidFill>
                <a:schemeClr val="bg1"/>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solidFill>
                  <a:schemeClr val="bg1"/>
                </a:solidFill>
              </a:rPr>
              <a:t>Details: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chemeClr val="bg1"/>
                </a:solidFill>
              </a:rPr>
              <a:t>Datadog can help you get full visibility into your AKS deployment by collecting metrics, distributed request traces, and logs from Kubernetes, Azure, and every service running in your container infrastructure</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solidFill>
                <a:schemeClr val="bg1"/>
              </a:solidFill>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dirty="0"/>
              <a:t>Datadog is introducing a new Live Container view that gives you insight into the status and performance of all your containers in real time</a:t>
            </a:r>
            <a:endParaRPr lang="en-US" sz="900" b="1"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solidFill>
                <a:schemeClr val="bg1"/>
              </a:solidFill>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11/24/2021 7:14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159053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t>Free and we have a paid enterprise option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EF91DE-3303-4329-815D-10B015D5C3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760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5669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Resources: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chemeClr val="bg1"/>
                </a:solidFill>
                <a:hlinkClick r:id="rId3">
                  <a:extLst>
                    <a:ext uri="{A12FA001-AC4F-418D-AE19-62706E023703}">
                      <ahyp:hlinkClr xmlns:ahyp="http://schemas.microsoft.com/office/drawing/2018/hyperlinkcolor" val="tx"/>
                    </a:ext>
                  </a:extLst>
                </a:hlinkClick>
              </a:rPr>
              <a:t>https://sysdig.com/partners/microsoft-azure/</a:t>
            </a:r>
            <a:endParaRPr lang="en-US" dirty="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chemeClr val="bg1"/>
                </a:solidFill>
                <a:hlinkClick r:id="rId4">
                  <a:extLst>
                    <a:ext uri="{A12FA001-AC4F-418D-AE19-62706E023703}">
                      <ahyp:hlinkClr xmlns:ahyp="http://schemas.microsoft.com/office/drawing/2018/hyperlinkcolor" val="tx"/>
                    </a:ext>
                  </a:extLst>
                </a:hlinkClick>
              </a:rPr>
              <a:t>https://sysdig.com/blog/scanning-images-in-azure-container-registry/</a:t>
            </a:r>
            <a:endParaRPr lang="en-US" dirty="0">
              <a:solidFill>
                <a:schemeClr val="bg1"/>
              </a:solidFill>
            </a:endParaRPr>
          </a:p>
          <a:p>
            <a:endParaRPr lang="en-US" dirty="0"/>
          </a:p>
          <a:p>
            <a:pPr marL="171450" indent="-171450">
              <a:buFont typeface="Arial" panose="020B0604020202020204" pitchFamily="34" charset="0"/>
              <a:buChar char="•"/>
            </a:pPr>
            <a:r>
              <a:rPr lang="en-US" dirty="0">
                <a:solidFill>
                  <a:schemeClr val="bg1"/>
                </a:solidFill>
                <a:hlinkClick r:id="rId5">
                  <a:extLst>
                    <a:ext uri="{A12FA001-AC4F-418D-AE19-62706E023703}">
                      <ahyp:hlinkClr xmlns:ahyp="http://schemas.microsoft.com/office/drawing/2018/hyperlinkcolor" val="tx"/>
                    </a:ext>
                  </a:extLst>
                </a:hlinkClick>
              </a:rPr>
              <a:t>https://sysdig.com/press-releases/sysdig-monitor-3-0-prometheus-kubernetes-docker/</a:t>
            </a:r>
            <a:endParaRPr lang="en-US" dirty="0">
              <a:solidFill>
                <a:schemeClr val="bg1"/>
              </a:solidFill>
            </a:endParaRPr>
          </a:p>
          <a:p>
            <a:pPr marL="171450" indent="-171450">
              <a:buFont typeface="Arial" panose="020B0604020202020204" pitchFamily="34" charset="0"/>
              <a:buChar char="•"/>
            </a:pPr>
            <a:r>
              <a:rPr lang="en-US" dirty="0">
                <a:solidFill>
                  <a:schemeClr val="bg1"/>
                </a:solidFill>
                <a:hlinkClick r:id="rId6">
                  <a:extLst>
                    <a:ext uri="{A12FA001-AC4F-418D-AE19-62706E023703}">
                      <ahyp:hlinkClr xmlns:ahyp="http://schemas.microsoft.com/office/drawing/2018/hyperlinkcolor" val="tx"/>
                    </a:ext>
                  </a:extLst>
                </a:hlinkClick>
              </a:rPr>
              <a:t>https://containerjournal.com/2018/10/03/sysdig-embraces-prometheus-for-container-monitoring/</a:t>
            </a:r>
            <a:endParaRPr lang="en-US" sz="900" b="0" i="0" kern="1200" dirty="0">
              <a:solidFill>
                <a:schemeClr val="bg1"/>
              </a:solidFill>
              <a:effectLst/>
              <a:latin typeface="Segoe UI Light" pitchFamily="34" charset="0"/>
              <a:ea typeface="+mn-ea"/>
              <a:cs typeface="+mn-cs"/>
            </a:endParaRPr>
          </a:p>
          <a:p>
            <a:pPr marL="388712" lvl="1" indent="-171450">
              <a:buFont typeface="Arial" panose="020B0604020202020204" pitchFamily="34" charset="0"/>
              <a:buChar char="•"/>
            </a:pPr>
            <a:r>
              <a:rPr lang="en-US" sz="900" b="0" i="0" kern="1200" dirty="0" err="1">
                <a:solidFill>
                  <a:schemeClr val="tx1"/>
                </a:solidFill>
                <a:effectLst/>
                <a:latin typeface="Segoe UI Light" pitchFamily="34" charset="0"/>
                <a:ea typeface="+mn-ea"/>
                <a:cs typeface="+mn-cs"/>
              </a:rPr>
              <a:t>Sysdig</a:t>
            </a:r>
            <a:r>
              <a:rPr lang="en-US" sz="900" b="0" i="0" kern="1200" dirty="0">
                <a:solidFill>
                  <a:schemeClr val="tx1"/>
                </a:solidFill>
                <a:effectLst/>
                <a:latin typeface="Segoe UI Light" pitchFamily="34" charset="0"/>
                <a:ea typeface="+mn-ea"/>
                <a:cs typeface="+mn-cs"/>
              </a:rPr>
              <a:t> delivers unparalleled Prometheus monitoring and troubleshooting in large Kubernetes, cloud and container environments</a:t>
            </a:r>
          </a:p>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t>Docker monitoring, alerting + troubleshooting with intelligent Kubernetes, Mesos and Swarm integration.</a:t>
            </a:r>
            <a:endParaRPr lang="es-ES" dirty="0"/>
          </a:p>
          <a:p>
            <a:pPr marL="0" indent="0">
              <a:buFont typeface="Arial" panose="020B0604020202020204" pitchFamily="34" charset="0"/>
              <a:buNone/>
            </a:pPr>
            <a:endParaRPr lang="en-US" b="1" dirty="0">
              <a:solidFill>
                <a:schemeClr val="bg1"/>
              </a:solidFill>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11/24/2021 7:14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220420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11/24/2021 7:14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1000" dirty="0"/>
              <a:t>In this module we are going to discuss</a:t>
            </a:r>
          </a:p>
          <a:p>
            <a:pPr marL="171450" indent="-171450">
              <a:buFontTx/>
              <a:buChar char="-"/>
            </a:pPr>
            <a:r>
              <a:rPr lang="en-US" sz="1000" dirty="0"/>
              <a:t>Some </a:t>
            </a:r>
            <a:r>
              <a:rPr lang="en-US" sz="1000" b="1" dirty="0"/>
              <a:t>troubleshooting techniques </a:t>
            </a:r>
            <a:r>
              <a:rPr lang="en-US" sz="1000" dirty="0"/>
              <a:t>to understand </a:t>
            </a:r>
            <a:r>
              <a:rPr lang="en-US" sz="1000" b="1" dirty="0"/>
              <a:t>why docker container fail</a:t>
            </a:r>
          </a:p>
          <a:p>
            <a:pPr marL="171450" indent="-171450">
              <a:buFontTx/>
              <a:buChar char="-"/>
            </a:pPr>
            <a:r>
              <a:rPr lang="en-US" sz="1000" dirty="0"/>
              <a:t>How we can </a:t>
            </a:r>
            <a:r>
              <a:rPr lang="en-US" sz="1000" b="1" dirty="0"/>
              <a:t>monitor containers </a:t>
            </a:r>
            <a:r>
              <a:rPr lang="en-US" sz="1000" dirty="0"/>
              <a:t>using Azure Monitor for containers</a:t>
            </a:r>
            <a:endParaRPr lang="en-US" sz="1000" b="1" dirty="0"/>
          </a:p>
          <a:p>
            <a:pPr marL="171450" indent="-171450">
              <a:buFontTx/>
              <a:buChar char="-"/>
            </a:pPr>
            <a:r>
              <a:rPr lang="en-US" sz="1000" dirty="0"/>
              <a:t>We are going to </a:t>
            </a:r>
            <a:r>
              <a:rPr lang="en-US" sz="1000" b="1" dirty="0"/>
              <a:t>list some 3</a:t>
            </a:r>
            <a:r>
              <a:rPr lang="en-US" sz="1000" b="1" baseline="30000" dirty="0"/>
              <a:t>rd</a:t>
            </a:r>
            <a:r>
              <a:rPr lang="en-US" sz="1000" b="1" dirty="0"/>
              <a:t> party tools </a:t>
            </a:r>
            <a:r>
              <a:rPr lang="en-US" sz="1000" dirty="0"/>
              <a:t>that are also available when running Azure containers in Azure.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11/24/2021 7:14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11/24/2021 7:14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072494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1" i="0" kern="1200" dirty="0">
                <a:solidFill>
                  <a:schemeClr val="tx1"/>
                </a:solidFill>
                <a:effectLst/>
                <a:latin typeface="Segoe UI Light" pitchFamily="34" charset="0"/>
                <a:ea typeface="+mn-ea"/>
                <a:cs typeface="+mn-cs"/>
              </a:rPr>
              <a:t>Start Here: </a:t>
            </a:r>
            <a:r>
              <a:rPr lang="en-US" sz="900" b="0" i="0" kern="1200" dirty="0">
                <a:solidFill>
                  <a:schemeClr val="tx1"/>
                </a:solidFill>
                <a:effectLst/>
                <a:latin typeface="Segoe UI Light" pitchFamily="34" charset="0"/>
                <a:ea typeface="+mn-ea"/>
                <a:cs typeface="+mn-cs"/>
              </a:rPr>
              <a:t>This’ll give you the full STDOUT and STDERR from the command that was run initially in your container</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Many programs log stuff to </a:t>
            </a:r>
            <a:r>
              <a:rPr lang="en-US" sz="900" b="0" i="0" kern="1200" dirty="0" err="1">
                <a:solidFill>
                  <a:schemeClr val="tx1"/>
                </a:solidFill>
                <a:effectLst/>
                <a:latin typeface="Segoe UI Light" pitchFamily="34" charset="0"/>
                <a:ea typeface="+mn-ea"/>
                <a:cs typeface="+mn-cs"/>
              </a:rPr>
              <a:t>stdout</a:t>
            </a:r>
            <a:r>
              <a:rPr lang="en-US" sz="900" b="0" i="0" kern="1200" dirty="0">
                <a:solidFill>
                  <a:schemeClr val="tx1"/>
                </a:solidFill>
                <a:effectLst/>
                <a:latin typeface="Segoe UI Light" pitchFamily="34" charset="0"/>
                <a:ea typeface="+mn-ea"/>
                <a:cs typeface="+mn-cs"/>
              </a:rPr>
              <a:t>, especially when things go south</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Anything that gets written to </a:t>
            </a:r>
            <a:r>
              <a:rPr lang="en-US" sz="900" b="0" i="0" kern="1200" dirty="0" err="1">
                <a:solidFill>
                  <a:schemeClr val="tx1"/>
                </a:solidFill>
                <a:effectLst/>
                <a:latin typeface="Segoe UI Light" pitchFamily="34" charset="0"/>
                <a:ea typeface="+mn-ea"/>
                <a:cs typeface="+mn-cs"/>
              </a:rPr>
              <a:t>stdout</a:t>
            </a:r>
            <a:r>
              <a:rPr lang="en-US" sz="900" b="0" i="0" kern="1200" dirty="0">
                <a:solidFill>
                  <a:schemeClr val="tx1"/>
                </a:solidFill>
                <a:effectLst/>
                <a:latin typeface="Segoe UI Light" pitchFamily="34" charset="0"/>
                <a:ea typeface="+mn-ea"/>
                <a:cs typeface="+mn-cs"/>
              </a:rPr>
              <a:t> for the process that is </a:t>
            </a:r>
            <a:r>
              <a:rPr lang="en-US" sz="900" b="0" i="0" kern="1200" dirty="0" err="1">
                <a:solidFill>
                  <a:schemeClr val="tx1"/>
                </a:solidFill>
                <a:effectLst/>
                <a:latin typeface="Segoe UI Light" pitchFamily="34" charset="0"/>
                <a:ea typeface="+mn-ea"/>
                <a:cs typeface="+mn-cs"/>
              </a:rPr>
              <a:t>pid</a:t>
            </a:r>
            <a:r>
              <a:rPr lang="en-US" sz="900" b="0" i="0" kern="1200" dirty="0">
                <a:solidFill>
                  <a:schemeClr val="tx1"/>
                </a:solidFill>
                <a:effectLst/>
                <a:latin typeface="Segoe UI Light" pitchFamily="34" charset="0"/>
                <a:ea typeface="+mn-ea"/>
                <a:cs typeface="+mn-cs"/>
              </a:rPr>
              <a:t> 1 inside the container will get captured to a history file on the host, where it can be viewed with the </a:t>
            </a:r>
            <a:r>
              <a:rPr lang="en-US" sz="900" b="1" i="0" kern="1200" dirty="0">
                <a:solidFill>
                  <a:schemeClr val="tx1"/>
                </a:solidFill>
                <a:effectLst/>
                <a:latin typeface="Segoe UI Light" pitchFamily="34" charset="0"/>
                <a:ea typeface="+mn-ea"/>
                <a:cs typeface="+mn-cs"/>
              </a:rPr>
              <a:t>logs</a:t>
            </a:r>
            <a:r>
              <a:rPr lang="en-US" sz="900" b="0" i="0" kern="1200" dirty="0">
                <a:solidFill>
                  <a:schemeClr val="tx1"/>
                </a:solidFill>
                <a:effectLst/>
                <a:latin typeface="Segoe UI Light" pitchFamily="34" charset="0"/>
                <a:ea typeface="+mn-ea"/>
                <a:cs typeface="+mn-cs"/>
              </a:rPr>
              <a:t> command</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This </a:t>
            </a:r>
            <a:r>
              <a:rPr lang="en-US" sz="900" b="1" i="0" kern="1200" dirty="0">
                <a:solidFill>
                  <a:schemeClr val="tx1"/>
                </a:solidFill>
                <a:effectLst/>
                <a:latin typeface="Segoe UI Light" pitchFamily="34" charset="0"/>
                <a:ea typeface="+mn-ea"/>
                <a:cs typeface="+mn-cs"/>
              </a:rPr>
              <a:t>history is available even after the container exits</a:t>
            </a:r>
            <a:r>
              <a:rPr lang="en-US" sz="900" b="0" i="0" kern="1200" dirty="0">
                <a:solidFill>
                  <a:schemeClr val="tx1"/>
                </a:solidFill>
                <a:effectLst/>
                <a:latin typeface="Segoe UI Light" pitchFamily="34" charset="0"/>
                <a:ea typeface="+mn-ea"/>
                <a:cs typeface="+mn-cs"/>
              </a:rPr>
              <a:t>, as long as its file system is still present on disk (until it is removed with </a:t>
            </a:r>
            <a:r>
              <a:rPr lang="en-US" sz="900" b="1" i="0" kern="1200" dirty="0">
                <a:solidFill>
                  <a:schemeClr val="tx1"/>
                </a:solidFill>
                <a:effectLst/>
                <a:latin typeface="Segoe UI Light" pitchFamily="34" charset="0"/>
                <a:ea typeface="+mn-ea"/>
                <a:cs typeface="+mn-cs"/>
              </a:rPr>
              <a:t>docker rm</a:t>
            </a:r>
            <a:r>
              <a:rPr lang="en-US" sz="900" b="0" i="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data is stored in a json file buried under /var/lib/docker</a:t>
            </a:r>
          </a:p>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The log command takes options that allow you to follow this file, basically </a:t>
            </a:r>
            <a:r>
              <a:rPr lang="en-US" sz="900" b="1" i="0" kern="1200" dirty="0">
                <a:solidFill>
                  <a:schemeClr val="tx1"/>
                </a:solidFill>
                <a:effectLst/>
                <a:latin typeface="Segoe UI Light" pitchFamily="34" charset="0"/>
                <a:ea typeface="+mn-ea"/>
                <a:cs typeface="+mn-cs"/>
              </a:rPr>
              <a:t>tail -f</a:t>
            </a:r>
            <a:r>
              <a:rPr lang="en-US" sz="900" b="0" i="0" kern="1200" dirty="0">
                <a:solidFill>
                  <a:schemeClr val="tx1"/>
                </a:solidFill>
                <a:effectLst/>
                <a:latin typeface="Segoe UI Light" pitchFamily="34" charset="0"/>
                <a:ea typeface="+mn-ea"/>
                <a:cs typeface="+mn-cs"/>
              </a:rPr>
              <a:t>, as well as choose how many lines the command returns (tail -n). By default the command returns all lines.</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kern="1200" dirty="0">
                <a:solidFill>
                  <a:schemeClr val="tx1"/>
                </a:solidFill>
                <a:effectLst/>
                <a:latin typeface="Segoe UI Light" pitchFamily="34" charset="0"/>
                <a:ea typeface="+mn-ea"/>
                <a:cs typeface="+mn-cs"/>
              </a:rPr>
              <a:t>docker cp &lt;</a:t>
            </a:r>
            <a:r>
              <a:rPr lang="en-US" sz="900" b="1" i="0" kern="1200" dirty="0" err="1">
                <a:solidFill>
                  <a:schemeClr val="tx1"/>
                </a:solidFill>
                <a:effectLst/>
                <a:latin typeface="Segoe UI Light" pitchFamily="34" charset="0"/>
                <a:ea typeface="+mn-ea"/>
                <a:cs typeface="+mn-cs"/>
              </a:rPr>
              <a:t>container_id</a:t>
            </a:r>
            <a:r>
              <a:rPr lang="en-US" sz="900" b="1" i="0" kern="1200" dirty="0">
                <a:solidFill>
                  <a:schemeClr val="tx1"/>
                </a:solidFill>
                <a:effectLst/>
                <a:latin typeface="Segoe UI Light" pitchFamily="34" charset="0"/>
                <a:ea typeface="+mn-ea"/>
                <a:cs typeface="+mn-cs"/>
              </a:rPr>
              <a:t>&gt;:/path/to/useful/file /local-path</a:t>
            </a:r>
            <a:br>
              <a:rPr lang="en-US" sz="900" b="1" i="0" kern="1200" dirty="0">
                <a:solidFill>
                  <a:schemeClr val="tx1"/>
                </a:solidFill>
                <a:effectLst/>
                <a:latin typeface="Segoe UI Light" pitchFamily="34" charset="0"/>
                <a:ea typeface="+mn-ea"/>
                <a:cs typeface="+mn-cs"/>
              </a:rPr>
            </a:br>
            <a:r>
              <a:rPr lang="en-US" sz="900" b="0" i="0" kern="1200" dirty="0">
                <a:solidFill>
                  <a:schemeClr val="tx1"/>
                </a:solidFill>
                <a:effectLst/>
                <a:latin typeface="Segoe UI Light" pitchFamily="34" charset="0"/>
                <a:ea typeface="+mn-ea"/>
                <a:cs typeface="+mn-cs"/>
              </a:rPr>
              <a:t>Often just getting hold of more log files is enough to sort you out. </a:t>
            </a:r>
            <a:r>
              <a:rPr lang="en-US" sz="900" b="1" i="0" kern="1200" dirty="0">
                <a:solidFill>
                  <a:schemeClr val="tx1"/>
                </a:solidFill>
                <a:effectLst/>
                <a:latin typeface="Segoe UI Light" pitchFamily="34" charset="0"/>
                <a:ea typeface="+mn-ea"/>
                <a:cs typeface="+mn-cs"/>
              </a:rPr>
              <a:t>If you already know what you want, </a:t>
            </a:r>
            <a:r>
              <a:rPr lang="en-US" sz="900" b="0" i="0" kern="1200" dirty="0">
                <a:solidFill>
                  <a:schemeClr val="tx1"/>
                </a:solidFill>
                <a:effectLst/>
                <a:latin typeface="Segoe UI Light" pitchFamily="34" charset="0"/>
                <a:ea typeface="+mn-ea"/>
                <a:cs typeface="+mn-cs"/>
              </a:rPr>
              <a:t>docker cp has your back: copy any file from any container back out onto your local machine, so you can examine it in depth (especially useful analyzing heap dumps).</a:t>
            </a:r>
          </a:p>
          <a:p>
            <a:endParaRPr lang="en-US" dirty="0"/>
          </a:p>
          <a:p>
            <a:r>
              <a:rPr lang="en-US" dirty="0"/>
              <a:t>Links for additional learning: </a:t>
            </a:r>
          </a:p>
          <a:p>
            <a:pPr marL="171450" indent="-171450">
              <a:buFont typeface="Arial" panose="020B0604020202020204" pitchFamily="34" charset="0"/>
              <a:buChar char="•"/>
            </a:pPr>
            <a:r>
              <a:rPr lang="en-US" dirty="0">
                <a:hlinkClick r:id="rId3"/>
              </a:rPr>
              <a:t>https://docs.docker.com/engine/reference/commandline/logs/</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7:14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12354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indent="0">
              <a:buFont typeface="Arial" panose="020B0604020202020204" pitchFamily="34" charset="0"/>
              <a:buNone/>
            </a:pPr>
            <a:r>
              <a:rPr lang="en-US" sz="1050" dirty="0"/>
              <a:t>If you just need to keep an eye on the metrics of your container to work out what’s gone wrong, docker stats can help: it’ll give you a live stream of resource usage, so you can see just how much memory you’ve leaked so far</a:t>
            </a: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7:14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978356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Attach to </a:t>
            </a:r>
            <a:r>
              <a:rPr lang="en-US" b="1" dirty="0"/>
              <a:t>attach</a:t>
            </a:r>
            <a:r>
              <a:rPr lang="en-US" dirty="0"/>
              <a:t> the </a:t>
            </a:r>
            <a:r>
              <a:rPr lang="en-US" b="1" dirty="0"/>
              <a:t>standard input/output </a:t>
            </a:r>
            <a:r>
              <a:rPr lang="en-US" dirty="0"/>
              <a:t>and error of a container </a:t>
            </a:r>
            <a:r>
              <a:rPr lang="en-US" b="1" dirty="0"/>
              <a:t>to your terminal</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kern="1200" dirty="0">
                <a:solidFill>
                  <a:schemeClr val="tx1"/>
                </a:solidFill>
                <a:effectLst/>
                <a:latin typeface="Segoe UI Light" pitchFamily="34" charset="0"/>
                <a:ea typeface="+mn-ea"/>
                <a:cs typeface="+mn-cs"/>
              </a:rPr>
              <a:t>Note:</a:t>
            </a:r>
            <a:r>
              <a:rPr lang="en-US" sz="900" b="0" i="0" kern="1200" dirty="0">
                <a:solidFill>
                  <a:schemeClr val="tx1"/>
                </a:solidFill>
                <a:effectLst/>
                <a:latin typeface="Segoe UI Light" pitchFamily="34" charset="0"/>
                <a:ea typeface="+mn-ea"/>
                <a:cs typeface="+mn-cs"/>
              </a:rPr>
              <a:t> The </a:t>
            </a:r>
            <a:r>
              <a:rPr lang="en-US" dirty="0"/>
              <a:t>attach</a:t>
            </a:r>
            <a:r>
              <a:rPr lang="en-US" sz="900" b="0" i="0" kern="1200" dirty="0">
                <a:solidFill>
                  <a:schemeClr val="tx1"/>
                </a:solidFill>
                <a:effectLst/>
                <a:latin typeface="Segoe UI Light" pitchFamily="34" charset="0"/>
                <a:ea typeface="+mn-ea"/>
                <a:cs typeface="+mn-cs"/>
              </a:rPr>
              <a:t> command will display the output of the </a:t>
            </a:r>
            <a:r>
              <a:rPr lang="en-US" dirty="0"/>
              <a:t>ENTRYPOINT/CMD</a:t>
            </a:r>
            <a:r>
              <a:rPr lang="en-US" sz="900" b="0" i="0" kern="1200" dirty="0">
                <a:solidFill>
                  <a:schemeClr val="tx1"/>
                </a:solidFill>
                <a:effectLst/>
                <a:latin typeface="Segoe UI Light" pitchFamily="34" charset="0"/>
                <a:ea typeface="+mn-ea"/>
                <a:cs typeface="+mn-cs"/>
              </a:rPr>
              <a:t> process. This can appear as if the attach command is hung when in fact the process may simply not be interacting with the terminal at that time.</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kern="1200" dirty="0">
                <a:solidFill>
                  <a:schemeClr val="tx1"/>
                </a:solidFill>
                <a:effectLst/>
                <a:latin typeface="Segoe UI Light" pitchFamily="34" charset="0"/>
                <a:ea typeface="+mn-ea"/>
                <a:cs typeface="+mn-cs"/>
              </a:rPr>
              <a:t>KEEP IN MIND: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Can use docker exec to run commands in the container or to start an interactives session to dig around further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t>Links for additional learning: </a:t>
            </a:r>
          </a:p>
          <a:p>
            <a:pPr marL="171450" indent="-171450">
              <a:buFont typeface="Arial" panose="020B0604020202020204" pitchFamily="34" charset="0"/>
              <a:buChar char="•"/>
            </a:pPr>
            <a:r>
              <a:rPr lang="en-US" dirty="0">
                <a:hlinkClick r:id="rId3"/>
              </a:rPr>
              <a:t>https://docs.docker.com/engine/reference/commandline/attach/</a:t>
            </a:r>
            <a:endParaRPr lang="en-US" dirty="0"/>
          </a:p>
          <a:p>
            <a:pPr marL="171450" indent="-171450">
              <a:buFont typeface="Arial" panose="020B0604020202020204" pitchFamily="34"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7:14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035318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Top</a:t>
            </a:r>
            <a:r>
              <a:rPr lang="en-US" dirty="0"/>
              <a:t> command to display </a:t>
            </a:r>
            <a:r>
              <a:rPr lang="en-US" b="1" dirty="0"/>
              <a:t>all running processes in a container </a:t>
            </a:r>
            <a:r>
              <a:rPr lang="en-US" dirty="0"/>
              <a:t>(Process Id, name, </a:t>
            </a:r>
            <a:r>
              <a:rPr lang="en-US" b="1" dirty="0"/>
              <a:t>CPU/Memory consumption</a:t>
            </a:r>
            <a:r>
              <a:rPr lang="en-US" dirty="0"/>
              <a:t>)</a:t>
            </a: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7:14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6945911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4617199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7"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84597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6919604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129712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09537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894195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4933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01735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68588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95669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32666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984435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9151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30140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153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178780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7425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7208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07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8363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949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120219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04275211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661593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2021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291800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4765450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theme" Target="../theme/theme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95" r:id="rId24"/>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43345165"/>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289" r:id="rId20"/>
    <p:sldLayoutId id="2147484290" r:id="rId21"/>
    <p:sldLayoutId id="2147484291" r:id="rId22"/>
    <p:sldLayoutId id="2147484292" r:id="rId23"/>
    <p:sldLayoutId id="2147484293" r:id="rId24"/>
    <p:sldLayoutId id="2147484294" r:id="rId25"/>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kubernetes.io/docs/tasks/debug-application-cluster/debug-pod-replication-controller/" TargetMode="External"/><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19.svg"/><Relationship Id="rId11" Type="http://schemas.openxmlformats.org/officeDocument/2006/relationships/image" Target="../media/image24.svg"/><Relationship Id="rId5" Type="http://schemas.openxmlformats.org/officeDocument/2006/relationships/image" Target="../media/image18.png"/><Relationship Id="rId15" Type="http://schemas.openxmlformats.org/officeDocument/2006/relationships/image" Target="../media/image28.svg"/><Relationship Id="rId10" Type="http://schemas.openxmlformats.org/officeDocument/2006/relationships/image" Target="../media/image23.png"/><Relationship Id="rId4" Type="http://schemas.openxmlformats.org/officeDocument/2006/relationships/image" Target="../media/image17.svg"/><Relationship Id="rId9" Type="http://schemas.openxmlformats.org/officeDocument/2006/relationships/image" Target="../media/image22.svg"/><Relationship Id="rId14"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9.png"/><Relationship Id="rId7" Type="http://schemas.openxmlformats.org/officeDocument/2006/relationships/hyperlink" Target="https://microsoft.sharepoint.com/teams/BrandCentral/Search/Pages/BCDeviceRendersResults.aspx?k#Default=%7B%22k%22%3A%22%22%2C%22r%22%3A%5B%7B%22n%22%3A%22RefinableString00%22%2C%22t%22%3A%5B%22%5C%22%C7%82%C7%8253757266616365%5C%22%22%5D%2C%22o%22%3A%22and%22%2C%22k%22%3Afalse%2C%22m%22%3Anull%7D%5D%2C%22l%22%3A1033%7D"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tiff"/><Relationship Id="rId12"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40.tiff"/><Relationship Id="rId11" Type="http://schemas.openxmlformats.org/officeDocument/2006/relationships/image" Target="../media/image45.jpe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jpeg"/><Relationship Id="rId1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datadoghq.com/blog/announcing-aks/"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9.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54.png"/><Relationship Id="rId4" Type="http://schemas.openxmlformats.org/officeDocument/2006/relationships/hyperlink" Target="https://sysdig.com/partners/microsoft-azure/"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2" y="2125677"/>
            <a:ext cx="6402388" cy="3657560"/>
          </a:xfrm>
        </p:spPr>
        <p:txBody>
          <a:bodyPr/>
          <a:lstStyle/>
          <a:p>
            <a:r>
              <a:rPr lang="en-US" sz="3750" dirty="0">
                <a:ea typeface="+mj-lt"/>
                <a:cs typeface="+mj-lt"/>
              </a:rPr>
              <a:t>Modernizing Applications with Containers and Orchestrators</a:t>
            </a:r>
            <a:endParaRPr lang="en-US" dirty="0">
              <a:ea typeface="+mj-lt"/>
              <a:cs typeface="+mj-lt"/>
            </a:endParaRPr>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0127711" cy="1680460"/>
          </a:xfrm>
        </p:spPr>
        <p:txBody>
          <a:bodyPr vert="horz" wrap="square" lIns="146304" tIns="91440" rIns="146304" bIns="91440" rtlCol="0" anchor="t">
            <a:spAutoFit/>
          </a:bodyPr>
          <a:lstStyle/>
          <a:p>
            <a:pPr marL="0" indent="0">
              <a:buNone/>
            </a:pPr>
            <a:r>
              <a:rPr lang="en-US" dirty="0"/>
              <a:t>Docker containers will report the following real-time events: create, destroy, die, export, kill, </a:t>
            </a:r>
            <a:r>
              <a:rPr lang="en-US" dirty="0" err="1"/>
              <a:t>oom</a:t>
            </a:r>
            <a:r>
              <a:rPr lang="en-US" dirty="0"/>
              <a:t>, pause, restart, start, stop, and unpause</a:t>
            </a:r>
          </a:p>
        </p:txBody>
      </p:sp>
      <p:sp>
        <p:nvSpPr>
          <p:cNvPr id="2" name="Title 1"/>
          <p:cNvSpPr>
            <a:spLocks noGrp="1"/>
          </p:cNvSpPr>
          <p:nvPr>
            <p:ph type="title"/>
          </p:nvPr>
        </p:nvSpPr>
        <p:spPr>
          <a:xfrm>
            <a:off x="274639" y="295274"/>
            <a:ext cx="11889564" cy="917575"/>
          </a:xfrm>
        </p:spPr>
        <p:txBody>
          <a:bodyPr/>
          <a:lstStyle/>
          <a:p>
            <a:r>
              <a:rPr lang="en-US" dirty="0">
                <a:solidFill>
                  <a:schemeClr val="accent3"/>
                </a:solidFill>
                <a:latin typeface="Consolas" panose="020B0609020204030204" pitchFamily="49" charset="0"/>
              </a:rPr>
              <a:t>docker events</a:t>
            </a:r>
          </a:p>
        </p:txBody>
      </p:sp>
      <p:pic>
        <p:nvPicPr>
          <p:cNvPr id="18" name="Picture 17" descr="A screenshot of a cell phone&#10;&#10;Description automatically generated">
            <a:extLst>
              <a:ext uri="{FF2B5EF4-FFF2-40B4-BE49-F238E27FC236}">
                <a16:creationId xmlns:a16="http://schemas.microsoft.com/office/drawing/2014/main" id="{141A38E2-CBDD-424B-BBC4-9C711A119568}"/>
              </a:ext>
            </a:extLst>
          </p:cNvPr>
          <p:cNvPicPr>
            <a:picLocks noChangeAspect="1"/>
          </p:cNvPicPr>
          <p:nvPr/>
        </p:nvPicPr>
        <p:blipFill>
          <a:blip r:embed="rId3"/>
          <a:stretch>
            <a:fillRect/>
          </a:stretch>
        </p:blipFill>
        <p:spPr>
          <a:xfrm>
            <a:off x="10784790" y="-1"/>
            <a:ext cx="1651685" cy="6994525"/>
          </a:xfrm>
          <a:prstGeom prst="rect">
            <a:avLst/>
          </a:prstGeom>
        </p:spPr>
      </p:pic>
      <p:pic>
        <p:nvPicPr>
          <p:cNvPr id="3" name="Picture 2">
            <a:extLst>
              <a:ext uri="{FF2B5EF4-FFF2-40B4-BE49-F238E27FC236}">
                <a16:creationId xmlns:a16="http://schemas.microsoft.com/office/drawing/2014/main" id="{78480895-A56A-42E7-A814-C4E6E27848AD}"/>
              </a:ext>
            </a:extLst>
          </p:cNvPr>
          <p:cNvPicPr>
            <a:picLocks noChangeAspect="1"/>
          </p:cNvPicPr>
          <p:nvPr/>
        </p:nvPicPr>
        <p:blipFill rotWithShape="1">
          <a:blip r:embed="rId4"/>
          <a:srcRect b="28680"/>
          <a:stretch/>
        </p:blipFill>
        <p:spPr>
          <a:xfrm>
            <a:off x="1558506" y="2788613"/>
            <a:ext cx="8695426" cy="4201442"/>
          </a:xfrm>
          <a:prstGeom prst="rect">
            <a:avLst/>
          </a:prstGeom>
        </p:spPr>
      </p:pic>
    </p:spTree>
    <p:extLst>
      <p:ext uri="{BB962C8B-B14F-4D97-AF65-F5344CB8AC3E}">
        <p14:creationId xmlns:p14="http://schemas.microsoft.com/office/powerpoint/2010/main" val="27901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View container details with</a:t>
            </a:r>
            <a:r>
              <a:rPr lang="en-US" b="1" dirty="0"/>
              <a:t> </a:t>
            </a:r>
            <a:r>
              <a:rPr lang="en-US" dirty="0">
                <a:solidFill>
                  <a:schemeClr val="accent3"/>
                </a:solidFill>
                <a:latin typeface="Consolas" panose="020B0609020204030204" pitchFamily="49" charset="0"/>
              </a:rPr>
              <a:t>docker inspect</a:t>
            </a:r>
          </a:p>
        </p:txBody>
      </p:sp>
      <p:sp>
        <p:nvSpPr>
          <p:cNvPr id="4" name="Text Placeholder 3"/>
          <p:cNvSpPr>
            <a:spLocks noGrp="1"/>
          </p:cNvSpPr>
          <p:nvPr>
            <p:ph type="body" sz="quarter" idx="10"/>
          </p:nvPr>
        </p:nvSpPr>
        <p:spPr>
          <a:xfrm>
            <a:off x="274639" y="1212849"/>
            <a:ext cx="11758218" cy="1822037"/>
          </a:xfrm>
        </p:spPr>
        <p:txBody>
          <a:bodyPr vert="horz" wrap="square" lIns="146304" tIns="91440" rIns="146304" bIns="91440" rtlCol="0" anchor="t">
            <a:spAutoFit/>
          </a:bodyPr>
          <a:lstStyle/>
          <a:p>
            <a:pPr marL="457200" indent="-457200">
              <a:buFont typeface="Arial" panose="020B0604020202020204" pitchFamily="34" charset="0"/>
              <a:buChar char="•"/>
            </a:pPr>
            <a:r>
              <a:rPr lang="en-US" sz="2400" dirty="0"/>
              <a:t>Return low-level information on Docker objects</a:t>
            </a:r>
          </a:p>
          <a:p>
            <a:pPr marL="457200" indent="-457200">
              <a:buFont typeface="Arial" panose="020B0604020202020204" pitchFamily="34" charset="0"/>
              <a:buChar char="•"/>
            </a:pPr>
            <a:r>
              <a:rPr lang="en-US" sz="2400" dirty="0"/>
              <a:t>By default, docker inspect will render results in a JSON format which can be parsed inline or saved on file</a:t>
            </a:r>
          </a:p>
          <a:p>
            <a:endParaRPr lang="en-US" sz="2400" dirty="0"/>
          </a:p>
        </p:txBody>
      </p:sp>
      <p:pic>
        <p:nvPicPr>
          <p:cNvPr id="3" name="Picture 2">
            <a:extLst>
              <a:ext uri="{FF2B5EF4-FFF2-40B4-BE49-F238E27FC236}">
                <a16:creationId xmlns:a16="http://schemas.microsoft.com/office/drawing/2014/main" id="{B96B5EC0-117A-4A1B-A178-93D0F2300711}"/>
              </a:ext>
            </a:extLst>
          </p:cNvPr>
          <p:cNvPicPr>
            <a:picLocks noChangeAspect="1"/>
          </p:cNvPicPr>
          <p:nvPr/>
        </p:nvPicPr>
        <p:blipFill>
          <a:blip r:embed="rId3"/>
          <a:stretch>
            <a:fillRect/>
          </a:stretch>
        </p:blipFill>
        <p:spPr>
          <a:xfrm>
            <a:off x="1949994" y="2467154"/>
            <a:ext cx="9448376" cy="4460779"/>
          </a:xfrm>
          <a:prstGeom prst="rect">
            <a:avLst/>
          </a:prstGeom>
        </p:spPr>
      </p:pic>
    </p:spTree>
    <p:extLst>
      <p:ext uri="{BB962C8B-B14F-4D97-AF65-F5344CB8AC3E}">
        <p14:creationId xmlns:p14="http://schemas.microsoft.com/office/powerpoint/2010/main" val="66899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1046440"/>
          </a:xfrm>
        </p:spPr>
        <p:txBody>
          <a:bodyPr/>
          <a:lstStyle/>
          <a:p>
            <a:r>
              <a:rPr lang="en-US" sz="2800" dirty="0"/>
              <a:t>Provides full history of an image</a:t>
            </a:r>
          </a:p>
          <a:p>
            <a:r>
              <a:rPr lang="en-US" sz="2800" dirty="0"/>
              <a:t>Useful for retrieving full footprint of each layer and subsequent sizes etc. </a:t>
            </a:r>
          </a:p>
        </p:txBody>
      </p:sp>
      <p:sp>
        <p:nvSpPr>
          <p:cNvPr id="2" name="Title 1"/>
          <p:cNvSpPr>
            <a:spLocks noGrp="1"/>
          </p:cNvSpPr>
          <p:nvPr>
            <p:ph type="title"/>
          </p:nvPr>
        </p:nvSpPr>
        <p:spPr/>
        <p:txBody>
          <a:bodyPr/>
          <a:lstStyle/>
          <a:p>
            <a:r>
              <a:rPr lang="en-US" dirty="0">
                <a:solidFill>
                  <a:schemeClr val="accent3"/>
                </a:solidFill>
                <a:latin typeface="Consolas" panose="020B0609020204030204" pitchFamily="49" charset="0"/>
              </a:rPr>
              <a:t>docker history</a:t>
            </a:r>
          </a:p>
        </p:txBody>
      </p:sp>
      <p:pic>
        <p:nvPicPr>
          <p:cNvPr id="4" name="Picture 3">
            <a:extLst>
              <a:ext uri="{FF2B5EF4-FFF2-40B4-BE49-F238E27FC236}">
                <a16:creationId xmlns:a16="http://schemas.microsoft.com/office/drawing/2014/main" id="{11D18AF4-F5D3-4434-8597-922A94C6936B}"/>
              </a:ext>
            </a:extLst>
          </p:cNvPr>
          <p:cNvPicPr>
            <a:picLocks noChangeAspect="1"/>
          </p:cNvPicPr>
          <p:nvPr/>
        </p:nvPicPr>
        <p:blipFill>
          <a:blip r:embed="rId3"/>
          <a:stretch>
            <a:fillRect/>
          </a:stretch>
        </p:blipFill>
        <p:spPr>
          <a:xfrm>
            <a:off x="962025" y="2790832"/>
            <a:ext cx="10645774" cy="2179522"/>
          </a:xfrm>
          <a:prstGeom prst="rect">
            <a:avLst/>
          </a:prstGeom>
        </p:spPr>
      </p:pic>
    </p:spTree>
    <p:extLst>
      <p:ext uri="{BB962C8B-B14F-4D97-AF65-F5344CB8AC3E}">
        <p14:creationId xmlns:p14="http://schemas.microsoft.com/office/powerpoint/2010/main" val="4501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89858"/>
          </a:xfrm>
        </p:spPr>
        <p:txBody>
          <a:bodyPr vert="horz" wrap="square" lIns="146304" tIns="91440" rIns="146304" bIns="91440" rtlCol="0" anchor="t">
            <a:spAutoFit/>
          </a:bodyPr>
          <a:lstStyle/>
          <a:p>
            <a:pPr marL="742950" indent="-742950">
              <a:buFont typeface="+mj-lt"/>
              <a:buAutoNum type="arabicPeriod"/>
            </a:pPr>
            <a:r>
              <a:rPr lang="en-US" dirty="0"/>
              <a:t>Save the current state of the shut-down container as a new image </a:t>
            </a:r>
          </a:p>
          <a:p>
            <a:pPr marL="742950" indent="-742950">
              <a:buFont typeface="+mj-lt"/>
              <a:buAutoNum type="arabicPeriod"/>
            </a:pPr>
            <a:r>
              <a:rPr lang="en-US" dirty="0"/>
              <a:t>Start that with a different command to avoid your existing failures</a:t>
            </a:r>
          </a:p>
        </p:txBody>
      </p:sp>
      <p:sp>
        <p:nvSpPr>
          <p:cNvPr id="2" name="Title 1"/>
          <p:cNvSpPr>
            <a:spLocks noGrp="1"/>
          </p:cNvSpPr>
          <p:nvPr>
            <p:ph type="title"/>
          </p:nvPr>
        </p:nvSpPr>
        <p:spPr/>
        <p:txBody>
          <a:bodyPr/>
          <a:lstStyle/>
          <a:p>
            <a:r>
              <a:rPr lang="en-US" dirty="0">
                <a:solidFill>
                  <a:schemeClr val="accent3"/>
                </a:solidFill>
              </a:rPr>
              <a:t>Can’t start your container at all?</a:t>
            </a:r>
          </a:p>
        </p:txBody>
      </p:sp>
      <p:sp>
        <p:nvSpPr>
          <p:cNvPr id="3" name="Rectangle 2">
            <a:extLst>
              <a:ext uri="{FF2B5EF4-FFF2-40B4-BE49-F238E27FC236}">
                <a16:creationId xmlns:a16="http://schemas.microsoft.com/office/drawing/2014/main" id="{E229DE1D-9FF4-4F98-ABA9-68729EF9394F}"/>
              </a:ext>
            </a:extLst>
          </p:cNvPr>
          <p:cNvSpPr/>
          <p:nvPr/>
        </p:nvSpPr>
        <p:spPr>
          <a:xfrm>
            <a:off x="1634602" y="3814973"/>
            <a:ext cx="9167269" cy="2062103"/>
          </a:xfrm>
          <a:prstGeom prst="rect">
            <a:avLst/>
          </a:prstGeom>
          <a:solidFill>
            <a:schemeClr val="bg1">
              <a:lumMod val="95000"/>
            </a:schemeClr>
          </a:solidFill>
        </p:spPr>
        <p:txBody>
          <a:bodyPr wrap="square">
            <a:spAutoFit/>
          </a:bodyPr>
          <a:lstStyle/>
          <a:p>
            <a:r>
              <a:rPr lang="en-US" sz="3200" dirty="0">
                <a:latin typeface="Consolas" panose="020B0609020204030204" pitchFamily="49" charset="0"/>
              </a:rPr>
              <a:t>docker commit &lt;</a:t>
            </a:r>
            <a:r>
              <a:rPr lang="en-US" sz="3200" dirty="0" err="1">
                <a:latin typeface="Consolas" panose="020B0609020204030204" pitchFamily="49" charset="0"/>
              </a:rPr>
              <a:t>container_id</a:t>
            </a:r>
            <a:r>
              <a:rPr lang="en-US" sz="3200" dirty="0">
                <a:latin typeface="Consolas" panose="020B0609020204030204" pitchFamily="49" charset="0"/>
              </a:rPr>
              <a:t>&gt; my-broken-container &amp;&amp; </a:t>
            </a:r>
          </a:p>
          <a:p>
            <a:r>
              <a:rPr lang="en-US" sz="3200" dirty="0">
                <a:latin typeface="Consolas" panose="020B0609020204030204" pitchFamily="49" charset="0"/>
              </a:rPr>
              <a:t>docker run -it my-broken-container /bin/bash</a:t>
            </a:r>
          </a:p>
        </p:txBody>
      </p:sp>
    </p:spTree>
    <p:extLst>
      <p:ext uri="{BB962C8B-B14F-4D97-AF65-F5344CB8AC3E}">
        <p14:creationId xmlns:p14="http://schemas.microsoft.com/office/powerpoint/2010/main" val="138172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3"/>
                </a:solidFill>
              </a:rPr>
              <a:t>kubectl</a:t>
            </a:r>
            <a:r>
              <a:rPr lang="en-US" dirty="0">
                <a:solidFill>
                  <a:schemeClr val="accent3"/>
                </a:solidFill>
              </a:rPr>
              <a:t> troubleshooting commands</a:t>
            </a:r>
          </a:p>
        </p:txBody>
      </p:sp>
      <p:sp>
        <p:nvSpPr>
          <p:cNvPr id="3" name="Text Placeholder 2"/>
          <p:cNvSpPr>
            <a:spLocks noGrp="1"/>
          </p:cNvSpPr>
          <p:nvPr>
            <p:ph type="body" sz="quarter" idx="10"/>
          </p:nvPr>
        </p:nvSpPr>
        <p:spPr>
          <a:xfrm>
            <a:off x="274638" y="1221157"/>
            <a:ext cx="11887199" cy="3590214"/>
          </a:xfrm>
        </p:spPr>
        <p:txBody>
          <a:bodyPr/>
          <a:lstStyle/>
          <a:p>
            <a:pPr marL="457200" indent="-457200">
              <a:buFont typeface="Arial" panose="020B0604020202020204" pitchFamily="34" charset="0"/>
              <a:buChar char="•"/>
            </a:pPr>
            <a:r>
              <a:rPr lang="en-US" sz="3200" dirty="0" err="1"/>
              <a:t>kubectl</a:t>
            </a:r>
            <a:r>
              <a:rPr lang="en-US" sz="3200" dirty="0"/>
              <a:t> logs my-pod</a:t>
            </a:r>
          </a:p>
          <a:p>
            <a:endParaRPr lang="en-US" sz="3200" dirty="0"/>
          </a:p>
          <a:p>
            <a:pPr marL="457200" indent="-457200">
              <a:buFont typeface="Arial" panose="020B0604020202020204" pitchFamily="34" charset="0"/>
              <a:buChar char="•"/>
            </a:pPr>
            <a:r>
              <a:rPr lang="en-US" sz="3200" dirty="0" err="1"/>
              <a:t>kubectl</a:t>
            </a:r>
            <a:r>
              <a:rPr lang="en-US" sz="3200" dirty="0"/>
              <a:t> describe pods my-pod</a:t>
            </a:r>
          </a:p>
          <a:p>
            <a:endParaRPr lang="en-US" sz="3200" dirty="0"/>
          </a:p>
          <a:p>
            <a:pPr marL="457200" indent="-457200">
              <a:buFont typeface="Arial" panose="020B0604020202020204" pitchFamily="34" charset="0"/>
              <a:buChar char="•"/>
            </a:pPr>
            <a:r>
              <a:rPr lang="en-US" sz="3200" dirty="0" err="1"/>
              <a:t>kubectl</a:t>
            </a:r>
            <a:r>
              <a:rPr lang="en-US" sz="3200" dirty="0"/>
              <a:t> exec my-pod -- &lt;your command&gt;</a:t>
            </a:r>
          </a:p>
          <a:p>
            <a:pPr marL="803753" lvl="1" indent="-457200">
              <a:buFont typeface="Arial" panose="020B0604020202020204" pitchFamily="34" charset="0"/>
              <a:buChar char="•"/>
            </a:pPr>
            <a:r>
              <a:rPr lang="en-US" sz="2300" dirty="0"/>
              <a:t>Will run the command inside the container</a:t>
            </a:r>
          </a:p>
          <a:p>
            <a:pPr marL="803753" lvl="1" indent="-457200">
              <a:buFont typeface="Arial" panose="020B0604020202020204" pitchFamily="34" charset="0"/>
              <a:buChar char="•"/>
            </a:pPr>
            <a:r>
              <a:rPr lang="en-US" dirty="0"/>
              <a:t>Ex. </a:t>
            </a:r>
            <a:r>
              <a:rPr lang="en-US" dirty="0" err="1"/>
              <a:t>kubectl</a:t>
            </a:r>
            <a:r>
              <a:rPr lang="en-US" dirty="0"/>
              <a:t> exec -it my-pod -- </a:t>
            </a:r>
            <a:r>
              <a:rPr lang="en-US" dirty="0" err="1"/>
              <a:t>Powershell</a:t>
            </a:r>
            <a:endParaRPr lang="en-US" dirty="0"/>
          </a:p>
        </p:txBody>
      </p:sp>
      <p:sp>
        <p:nvSpPr>
          <p:cNvPr id="5" name="Rectangle 4">
            <a:extLst>
              <a:ext uri="{FF2B5EF4-FFF2-40B4-BE49-F238E27FC236}">
                <a16:creationId xmlns:a16="http://schemas.microsoft.com/office/drawing/2014/main" id="{A944DB61-2ECC-456E-AD09-429A2DDC11A8}"/>
              </a:ext>
            </a:extLst>
          </p:cNvPr>
          <p:cNvSpPr/>
          <p:nvPr/>
        </p:nvSpPr>
        <p:spPr>
          <a:xfrm>
            <a:off x="1587627" y="6699251"/>
            <a:ext cx="10848848" cy="276999"/>
          </a:xfrm>
          <a:prstGeom prst="rect">
            <a:avLst/>
          </a:prstGeom>
        </p:spPr>
        <p:txBody>
          <a:bodyPr wrap="square">
            <a:spAutoFit/>
          </a:bodyPr>
          <a:lstStyle/>
          <a:p>
            <a:pPr algn="r"/>
            <a:r>
              <a:rPr lang="en-US" sz="1200">
                <a:hlinkClick r:id="rId3"/>
              </a:rPr>
              <a:t>https://kubernetes.io/docs/tasks/debug-application-cluster/debug-pod-replication-controller/</a:t>
            </a:r>
            <a:endParaRPr lang="en-US" sz="1200" dirty="0"/>
          </a:p>
        </p:txBody>
      </p:sp>
    </p:spTree>
    <p:extLst>
      <p:ext uri="{BB962C8B-B14F-4D97-AF65-F5344CB8AC3E}">
        <p14:creationId xmlns:p14="http://schemas.microsoft.com/office/powerpoint/2010/main" val="269313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ube 96">
            <a:extLst>
              <a:ext uri="{FF2B5EF4-FFF2-40B4-BE49-F238E27FC236}">
                <a16:creationId xmlns:a16="http://schemas.microsoft.com/office/drawing/2014/main" id="{D3186079-9CF3-4325-A6DA-A7DF67E05FBE}"/>
              </a:ext>
            </a:extLst>
          </p:cNvPr>
          <p:cNvSpPr/>
          <p:nvPr/>
        </p:nvSpPr>
        <p:spPr bwMode="auto">
          <a:xfrm>
            <a:off x="1220321" y="2045931"/>
            <a:ext cx="2602724" cy="1735928"/>
          </a:xfrm>
          <a:prstGeom prst="cube">
            <a:avLst/>
          </a:prstGeom>
          <a:solidFill>
            <a:srgbClr val="737373">
              <a:lumMod val="60000"/>
              <a:lumOff val="40000"/>
            </a:srgbClr>
          </a:solidFill>
          <a:ln w="10795" cap="flat" cmpd="sng" algn="ctr">
            <a:noFill/>
            <a:prstDash val="solid"/>
            <a:headEnd type="none" w="med" len="med"/>
            <a:tailEnd type="none" w="med" len="med"/>
          </a:ln>
          <a:effectLst/>
        </p:spPr>
        <p:txBody>
          <a:bodyPr vert="horz" wrap="square" lIns="186521" tIns="47565" rIns="186521" bIns="47565" numCol="1" rtlCol="0" anchor="ctr" anchorCtr="0" compatLnSpc="1">
            <a:prstTxWarp prst="textNoShape">
              <a:avLst/>
            </a:prstTxWarp>
          </a:bodyPr>
          <a:lstStyle/>
          <a:p>
            <a:pPr algn="ctr" defTabSz="951028" fontAlgn="base">
              <a:spcBef>
                <a:spcPct val="0"/>
              </a:spcBef>
              <a:spcAft>
                <a:spcPct val="0"/>
              </a:spcAft>
              <a:defRPr/>
            </a:pPr>
            <a:r>
              <a:rPr lang="en-US" sz="1224" kern="0" dirty="0">
                <a:gradFill>
                  <a:gsLst>
                    <a:gs pos="40075">
                      <a:srgbClr val="FFFFFF"/>
                    </a:gs>
                    <a:gs pos="30000">
                      <a:srgbClr val="FFFFFF"/>
                    </a:gs>
                  </a:gsLst>
                  <a:lin ang="5400000" scaled="0"/>
                </a:gradFill>
                <a:latin typeface="Segoe UI"/>
              </a:rPr>
              <a:t>“I am having an issue </a:t>
            </a:r>
          </a:p>
          <a:p>
            <a:pPr algn="ctr" defTabSz="951028" fontAlgn="base">
              <a:spcBef>
                <a:spcPct val="0"/>
              </a:spcBef>
              <a:spcAft>
                <a:spcPct val="0"/>
              </a:spcAft>
              <a:defRPr/>
            </a:pPr>
            <a:r>
              <a:rPr lang="en-US" sz="1224" kern="0" dirty="0">
                <a:gradFill>
                  <a:gsLst>
                    <a:gs pos="40075">
                      <a:srgbClr val="FFFFFF"/>
                    </a:gs>
                    <a:gs pos="30000">
                      <a:srgbClr val="FFFFFF"/>
                    </a:gs>
                  </a:gsLst>
                  <a:lin ang="5400000" scaled="0"/>
                </a:gradFill>
                <a:latin typeface="Segoe UI"/>
              </a:rPr>
              <a:t>with my application but cannot see any issues?“ </a:t>
            </a:r>
          </a:p>
        </p:txBody>
      </p:sp>
      <p:sp>
        <p:nvSpPr>
          <p:cNvPr id="98" name="Cube 97">
            <a:extLst>
              <a:ext uri="{FF2B5EF4-FFF2-40B4-BE49-F238E27FC236}">
                <a16:creationId xmlns:a16="http://schemas.microsoft.com/office/drawing/2014/main" id="{6F457576-3AFB-4881-9AF6-498BF604D2A9}"/>
              </a:ext>
            </a:extLst>
          </p:cNvPr>
          <p:cNvSpPr/>
          <p:nvPr/>
        </p:nvSpPr>
        <p:spPr bwMode="auto">
          <a:xfrm>
            <a:off x="8604362" y="4497040"/>
            <a:ext cx="2602724" cy="1735928"/>
          </a:xfrm>
          <a:prstGeom prst="cube">
            <a:avLst/>
          </a:prstGeom>
          <a:solidFill>
            <a:srgbClr val="737373">
              <a:lumMod val="60000"/>
              <a:lumOff val="40000"/>
            </a:srgbClr>
          </a:solidFill>
          <a:ln w="10795" cap="flat" cmpd="sng" algn="ctr">
            <a:noFill/>
            <a:prstDash val="solid"/>
            <a:headEnd type="none" w="med" len="med"/>
            <a:tailEnd type="none" w="med" len="med"/>
          </a:ln>
          <a:effectLst/>
        </p:spPr>
        <p:txBody>
          <a:bodyPr rot="0" spcFirstLastPara="0" vertOverflow="overflow" horzOverflow="overflow" vert="horz" wrap="square" lIns="186521" tIns="47565" rIns="186521"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kern="0" dirty="0">
                <a:gradFill>
                  <a:gsLst>
                    <a:gs pos="40075">
                      <a:srgbClr val="FFFFFF"/>
                    </a:gs>
                    <a:gs pos="30000">
                      <a:srgbClr val="FFFFFF"/>
                    </a:gs>
                  </a:gsLst>
                  <a:lin ang="5400000" scaled="0"/>
                </a:gradFill>
                <a:latin typeface="Segoe UI"/>
              </a:rPr>
              <a:t>“If I am using Azure already, can Microsoft provide monitoring tools for me?”</a:t>
            </a:r>
          </a:p>
        </p:txBody>
      </p:sp>
      <p:sp>
        <p:nvSpPr>
          <p:cNvPr id="99" name="Cube 98">
            <a:extLst>
              <a:ext uri="{FF2B5EF4-FFF2-40B4-BE49-F238E27FC236}">
                <a16:creationId xmlns:a16="http://schemas.microsoft.com/office/drawing/2014/main" id="{8B88C2BE-7ACD-4169-8B22-2723EF942770}"/>
              </a:ext>
            </a:extLst>
          </p:cNvPr>
          <p:cNvSpPr/>
          <p:nvPr/>
        </p:nvSpPr>
        <p:spPr bwMode="auto">
          <a:xfrm>
            <a:off x="4912342" y="4509631"/>
            <a:ext cx="2602724" cy="1735928"/>
          </a:xfrm>
          <a:prstGeom prst="cube">
            <a:avLst/>
          </a:prstGeom>
          <a:solidFill>
            <a:srgbClr val="737373">
              <a:lumMod val="60000"/>
              <a:lumOff val="40000"/>
            </a:srgbClr>
          </a:solidFill>
          <a:ln w="10795" cap="flat" cmpd="sng" algn="ctr">
            <a:noFill/>
            <a:prstDash val="solid"/>
            <a:headEnd type="none" w="med" len="med"/>
            <a:tailEnd type="none" w="med" len="med"/>
          </a:ln>
          <a:effectLst/>
        </p:spPr>
        <p:txBody>
          <a:bodyPr rot="0" spcFirstLastPara="0" vertOverflow="overflow" horzOverflow="overflow" vert="horz" wrap="square" lIns="186521" tIns="47565" rIns="186521"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kern="0" dirty="0">
                <a:gradFill>
                  <a:gsLst>
                    <a:gs pos="40075">
                      <a:srgbClr val="FFFFFF"/>
                    </a:gs>
                    <a:gs pos="30000">
                      <a:srgbClr val="FFFFFF"/>
                    </a:gs>
                  </a:gsLst>
                  <a:lin ang="5400000" scaled="0"/>
                </a:gradFill>
                <a:latin typeface="Segoe UI"/>
              </a:rPr>
              <a:t>“I know OSS monitoring products, but I want to focus on my products rather than maintaining monitoring tools.”</a:t>
            </a:r>
          </a:p>
        </p:txBody>
      </p:sp>
      <p:sp>
        <p:nvSpPr>
          <p:cNvPr id="100" name="Cube 99">
            <a:extLst>
              <a:ext uri="{FF2B5EF4-FFF2-40B4-BE49-F238E27FC236}">
                <a16:creationId xmlns:a16="http://schemas.microsoft.com/office/drawing/2014/main" id="{6DAAE61F-4603-4BEB-BE2D-E08C63AF0D31}"/>
              </a:ext>
            </a:extLst>
          </p:cNvPr>
          <p:cNvSpPr/>
          <p:nvPr/>
        </p:nvSpPr>
        <p:spPr bwMode="auto">
          <a:xfrm>
            <a:off x="4912342" y="2058519"/>
            <a:ext cx="2602724" cy="1735928"/>
          </a:xfrm>
          <a:prstGeom prst="cube">
            <a:avLst/>
          </a:prstGeom>
          <a:solidFill>
            <a:srgbClr val="737373">
              <a:lumMod val="60000"/>
              <a:lumOff val="40000"/>
            </a:srgbClr>
          </a:solidFill>
          <a:ln w="10795" cap="flat" cmpd="sng" algn="ctr">
            <a:noFill/>
            <a:prstDash val="solid"/>
            <a:headEnd type="none" w="med" len="med"/>
            <a:tailEnd type="none" w="med" len="med"/>
          </a:ln>
          <a:effectLst/>
        </p:spPr>
        <p:txBody>
          <a:bodyPr rot="0" spcFirstLastPara="0" vertOverflow="overflow" horzOverflow="overflow" vert="horz" wrap="square" lIns="186521" tIns="47565" rIns="186521"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kern="0" dirty="0">
                <a:gradFill>
                  <a:gsLst>
                    <a:gs pos="40075">
                      <a:srgbClr val="FFFFFF"/>
                    </a:gs>
                    <a:gs pos="30000">
                      <a:srgbClr val="FFFFFF"/>
                    </a:gs>
                  </a:gsLst>
                  <a:lin ang="5400000" scaled="0"/>
                </a:gradFill>
                <a:latin typeface="Segoe UI"/>
              </a:rPr>
              <a:t>“Many tools have nice graphs, but don’t </a:t>
            </a:r>
          </a:p>
          <a:p>
            <a:pPr algn="ctr" defTabSz="951028" fontAlgn="base">
              <a:spcBef>
                <a:spcPct val="0"/>
              </a:spcBef>
              <a:spcAft>
                <a:spcPct val="0"/>
              </a:spcAft>
              <a:defRPr/>
            </a:pPr>
            <a:r>
              <a:rPr lang="en-US" sz="1224" kern="0" dirty="0">
                <a:gradFill>
                  <a:gsLst>
                    <a:gs pos="40075">
                      <a:srgbClr val="FFFFFF"/>
                    </a:gs>
                    <a:gs pos="30000">
                      <a:srgbClr val="FFFFFF"/>
                    </a:gs>
                  </a:gsLst>
                  <a:lin ang="5400000" scaled="0"/>
                </a:gradFill>
                <a:latin typeface="Segoe UI"/>
              </a:rPr>
              <a:t>help me understand where to go to troubleshoot”</a:t>
            </a:r>
          </a:p>
        </p:txBody>
      </p:sp>
      <p:sp>
        <p:nvSpPr>
          <p:cNvPr id="101" name="Cube 100">
            <a:extLst>
              <a:ext uri="{FF2B5EF4-FFF2-40B4-BE49-F238E27FC236}">
                <a16:creationId xmlns:a16="http://schemas.microsoft.com/office/drawing/2014/main" id="{AEC9C175-5EA7-4F42-B9E7-0856F09554D3}"/>
              </a:ext>
            </a:extLst>
          </p:cNvPr>
          <p:cNvSpPr/>
          <p:nvPr/>
        </p:nvSpPr>
        <p:spPr bwMode="auto">
          <a:xfrm>
            <a:off x="8604362" y="2058520"/>
            <a:ext cx="2602724" cy="1735928"/>
          </a:xfrm>
          <a:prstGeom prst="cube">
            <a:avLst/>
          </a:prstGeom>
          <a:solidFill>
            <a:srgbClr val="737373">
              <a:lumMod val="60000"/>
              <a:lumOff val="40000"/>
            </a:srgbClr>
          </a:solidFill>
          <a:ln w="10795" cap="flat" cmpd="sng" algn="ctr">
            <a:noFill/>
            <a:prstDash val="solid"/>
            <a:headEnd type="none" w="med" len="med"/>
            <a:tailEnd type="none" w="med" len="med"/>
          </a:ln>
          <a:effectLst/>
        </p:spPr>
        <p:txBody>
          <a:bodyPr rot="0" spcFirstLastPara="0" vertOverflow="overflow" horzOverflow="overflow" vert="horz" wrap="square" lIns="186521" tIns="47565" rIns="186521"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kern="0" dirty="0">
                <a:gradFill>
                  <a:gsLst>
                    <a:gs pos="40075">
                      <a:srgbClr val="FFFFFF"/>
                    </a:gs>
                    <a:gs pos="30000">
                      <a:srgbClr val="FFFFFF"/>
                    </a:gs>
                  </a:gsLst>
                  <a:lin ang="5400000" scaled="0"/>
                </a:gradFill>
                <a:latin typeface="Segoe UI"/>
              </a:rPr>
              <a:t>“I want to monitor my cluster but also have filters to focus on my workloads.”</a:t>
            </a:r>
          </a:p>
        </p:txBody>
      </p:sp>
      <p:sp>
        <p:nvSpPr>
          <p:cNvPr id="102" name="Cube 101">
            <a:extLst>
              <a:ext uri="{FF2B5EF4-FFF2-40B4-BE49-F238E27FC236}">
                <a16:creationId xmlns:a16="http://schemas.microsoft.com/office/drawing/2014/main" id="{B7ED6134-7703-4306-88C0-BBF52CB7A81C}"/>
              </a:ext>
            </a:extLst>
          </p:cNvPr>
          <p:cNvSpPr/>
          <p:nvPr/>
        </p:nvSpPr>
        <p:spPr bwMode="auto">
          <a:xfrm>
            <a:off x="1220321" y="4497042"/>
            <a:ext cx="2602724" cy="1735928"/>
          </a:xfrm>
          <a:prstGeom prst="cube">
            <a:avLst/>
          </a:prstGeom>
          <a:solidFill>
            <a:srgbClr val="737373">
              <a:lumMod val="60000"/>
              <a:lumOff val="40000"/>
            </a:srgbClr>
          </a:solidFill>
          <a:ln w="10795" cap="flat" cmpd="sng" algn="ctr">
            <a:noFill/>
            <a:prstDash val="solid"/>
            <a:headEnd type="none" w="med" len="med"/>
            <a:tailEnd type="none" w="med" len="med"/>
          </a:ln>
          <a:effectLst/>
        </p:spPr>
        <p:txBody>
          <a:bodyPr rot="0" spcFirstLastPara="0" vertOverflow="overflow" horzOverflow="overflow" vert="horz" wrap="square" lIns="186521" tIns="47565" rIns="186521"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kern="0" dirty="0">
                <a:gradFill>
                  <a:gsLst>
                    <a:gs pos="40075">
                      <a:srgbClr val="FFFFFF"/>
                    </a:gs>
                    <a:gs pos="30000">
                      <a:srgbClr val="FFFFFF"/>
                    </a:gs>
                  </a:gsLst>
                  <a:lin ang="5400000" scaled="0"/>
                </a:gradFill>
                <a:latin typeface="Segoe UI"/>
              </a:rPr>
              <a:t>“I don’t want my </a:t>
            </a:r>
            <a:r>
              <a:rPr lang="en-US" sz="1224" kern="0" dirty="0" err="1">
                <a:gradFill>
                  <a:gsLst>
                    <a:gs pos="40075">
                      <a:srgbClr val="FFFFFF"/>
                    </a:gs>
                    <a:gs pos="30000">
                      <a:srgbClr val="FFFFFF"/>
                    </a:gs>
                  </a:gsLst>
                  <a:lin ang="5400000" scaled="0"/>
                </a:gradFill>
                <a:latin typeface="Segoe UI"/>
              </a:rPr>
              <a:t>devs</a:t>
            </a:r>
            <a:r>
              <a:rPr lang="en-US" sz="1224" kern="0" dirty="0">
                <a:gradFill>
                  <a:gsLst>
                    <a:gs pos="40075">
                      <a:srgbClr val="FFFFFF"/>
                    </a:gs>
                    <a:gs pos="30000">
                      <a:srgbClr val="FFFFFF"/>
                    </a:gs>
                  </a:gsLst>
                  <a:lin ang="5400000" scaled="0"/>
                </a:gradFill>
                <a:latin typeface="Segoe UI"/>
              </a:rPr>
              <a:t> to touch </a:t>
            </a:r>
            <a:r>
              <a:rPr lang="en-US" sz="1224" kern="0" dirty="0" err="1">
                <a:gradFill>
                  <a:gsLst>
                    <a:gs pos="40075">
                      <a:srgbClr val="FFFFFF"/>
                    </a:gs>
                    <a:gs pos="30000">
                      <a:srgbClr val="FFFFFF"/>
                    </a:gs>
                  </a:gsLst>
                  <a:lin ang="5400000" scaled="0"/>
                </a:gradFill>
                <a:latin typeface="Segoe UI"/>
              </a:rPr>
              <a:t>kubectl</a:t>
            </a:r>
            <a:r>
              <a:rPr lang="en-US" sz="1224" kern="0" dirty="0">
                <a:gradFill>
                  <a:gsLst>
                    <a:gs pos="40075">
                      <a:srgbClr val="FFFFFF"/>
                    </a:gs>
                    <a:gs pos="30000">
                      <a:srgbClr val="FFFFFF"/>
                    </a:gs>
                  </a:gsLst>
                  <a:lin ang="5400000" scaled="0"/>
                </a:gradFill>
                <a:latin typeface="Segoe UI"/>
              </a:rPr>
              <a:t> commands. It is another tool with additional learning.”</a:t>
            </a:r>
          </a:p>
        </p:txBody>
      </p:sp>
      <p:sp>
        <p:nvSpPr>
          <p:cNvPr id="2" name="Title 1">
            <a:extLst>
              <a:ext uri="{FF2B5EF4-FFF2-40B4-BE49-F238E27FC236}">
                <a16:creationId xmlns:a16="http://schemas.microsoft.com/office/drawing/2014/main" id="{4121D1A7-65CA-4CF1-B20C-27BED4601F65}"/>
              </a:ext>
            </a:extLst>
          </p:cNvPr>
          <p:cNvSpPr>
            <a:spLocks noGrp="1"/>
          </p:cNvSpPr>
          <p:nvPr>
            <p:ph type="title"/>
          </p:nvPr>
        </p:nvSpPr>
        <p:spPr/>
        <p:txBody>
          <a:bodyPr/>
          <a:lstStyle/>
          <a:p>
            <a:r>
              <a:rPr lang="en-US" dirty="0">
                <a:solidFill>
                  <a:schemeClr val="accent3"/>
                </a:solidFill>
              </a:rPr>
              <a:t>Common container monitoring pain points… </a:t>
            </a:r>
          </a:p>
        </p:txBody>
      </p:sp>
      <p:sp>
        <p:nvSpPr>
          <p:cNvPr id="16" name="Cube 15">
            <a:extLst>
              <a:ext uri="{FF2B5EF4-FFF2-40B4-BE49-F238E27FC236}">
                <a16:creationId xmlns:a16="http://schemas.microsoft.com/office/drawing/2014/main" id="{09D61637-4F78-4A7C-8326-DF26F8951226}"/>
              </a:ext>
            </a:extLst>
          </p:cNvPr>
          <p:cNvSpPr/>
          <p:nvPr/>
        </p:nvSpPr>
        <p:spPr bwMode="auto">
          <a:xfrm>
            <a:off x="8613431" y="4484452"/>
            <a:ext cx="2602724" cy="1735928"/>
          </a:xfrm>
          <a:prstGeom prst="cube">
            <a:avLst/>
          </a:pr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373041" tIns="47565" rIns="373041"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kern="0" dirty="0">
                <a:solidFill>
                  <a:srgbClr val="E6E6E6">
                    <a:lumMod val="10000"/>
                  </a:srgbClr>
                </a:solidFill>
                <a:latin typeface="Segoe UI"/>
              </a:rPr>
              <a:t>Native monitoring experience </a:t>
            </a:r>
          </a:p>
        </p:txBody>
      </p:sp>
      <p:sp>
        <p:nvSpPr>
          <p:cNvPr id="17" name="Cube 16">
            <a:extLst>
              <a:ext uri="{FF2B5EF4-FFF2-40B4-BE49-F238E27FC236}">
                <a16:creationId xmlns:a16="http://schemas.microsoft.com/office/drawing/2014/main" id="{2CD43A87-0DAE-48CA-B4FB-246D80F05EE4}"/>
              </a:ext>
            </a:extLst>
          </p:cNvPr>
          <p:cNvSpPr/>
          <p:nvPr/>
        </p:nvSpPr>
        <p:spPr bwMode="auto">
          <a:xfrm>
            <a:off x="1229390" y="2045931"/>
            <a:ext cx="2602724" cy="1735928"/>
          </a:xfrm>
          <a:prstGeom prst="cube">
            <a:avLst/>
          </a:pr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373041" tIns="47565" rIns="373041"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kern="0" dirty="0">
                <a:solidFill>
                  <a:srgbClr val="E6E6E6">
                    <a:lumMod val="10000"/>
                  </a:srgbClr>
                </a:solidFill>
                <a:latin typeface="Segoe UI"/>
              </a:rPr>
              <a:t>Cluster health</a:t>
            </a:r>
          </a:p>
        </p:txBody>
      </p:sp>
      <p:sp>
        <p:nvSpPr>
          <p:cNvPr id="18" name="Cube 17">
            <a:extLst>
              <a:ext uri="{FF2B5EF4-FFF2-40B4-BE49-F238E27FC236}">
                <a16:creationId xmlns:a16="http://schemas.microsoft.com/office/drawing/2014/main" id="{D3B02CA5-7D91-482C-A984-F4C3EA095027}"/>
              </a:ext>
            </a:extLst>
          </p:cNvPr>
          <p:cNvSpPr/>
          <p:nvPr/>
        </p:nvSpPr>
        <p:spPr bwMode="auto">
          <a:xfrm>
            <a:off x="4921411" y="4484453"/>
            <a:ext cx="2602724" cy="1735928"/>
          </a:xfrm>
          <a:prstGeom prst="cube">
            <a:avLst/>
          </a:pr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373041" tIns="47565" rIns="373041"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kern="0" dirty="0">
                <a:solidFill>
                  <a:srgbClr val="E6E6E6">
                    <a:lumMod val="10000"/>
                  </a:srgbClr>
                </a:solidFill>
                <a:latin typeface="Segoe UI"/>
              </a:rPr>
              <a:t>Lower</a:t>
            </a:r>
          </a:p>
          <a:p>
            <a:pPr algn="ctr" defTabSz="951028" fontAlgn="base">
              <a:spcBef>
                <a:spcPct val="0"/>
              </a:spcBef>
              <a:spcAft>
                <a:spcPct val="0"/>
              </a:spcAft>
              <a:defRPr/>
            </a:pPr>
            <a:r>
              <a:rPr lang="en-US" sz="1632" kern="0" dirty="0">
                <a:solidFill>
                  <a:srgbClr val="E6E6E6">
                    <a:lumMod val="10000"/>
                  </a:srgbClr>
                </a:solidFill>
                <a:latin typeface="Segoe UI"/>
              </a:rPr>
              <a:t>maintenance </a:t>
            </a:r>
          </a:p>
          <a:p>
            <a:pPr algn="ctr" defTabSz="951028" fontAlgn="base">
              <a:spcBef>
                <a:spcPct val="0"/>
              </a:spcBef>
              <a:spcAft>
                <a:spcPct val="0"/>
              </a:spcAft>
              <a:defRPr/>
            </a:pPr>
            <a:r>
              <a:rPr lang="en-US" sz="1632" kern="0" dirty="0">
                <a:solidFill>
                  <a:srgbClr val="E6E6E6">
                    <a:lumMod val="10000"/>
                  </a:srgbClr>
                </a:solidFill>
                <a:latin typeface="Segoe UI"/>
              </a:rPr>
              <a:t>cost</a:t>
            </a:r>
          </a:p>
        </p:txBody>
      </p:sp>
      <p:sp>
        <p:nvSpPr>
          <p:cNvPr id="19" name="Cube 18">
            <a:extLst>
              <a:ext uri="{FF2B5EF4-FFF2-40B4-BE49-F238E27FC236}">
                <a16:creationId xmlns:a16="http://schemas.microsoft.com/office/drawing/2014/main" id="{97CF7A32-9D79-42F8-8506-4982707E79CD}"/>
              </a:ext>
            </a:extLst>
          </p:cNvPr>
          <p:cNvSpPr/>
          <p:nvPr/>
        </p:nvSpPr>
        <p:spPr bwMode="auto">
          <a:xfrm>
            <a:off x="4921411" y="2050884"/>
            <a:ext cx="2602724" cy="1735928"/>
          </a:xfrm>
          <a:prstGeom prst="cube">
            <a:avLst/>
          </a:pr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373041" tIns="47565" rIns="373041"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428" kern="0" dirty="0">
                <a:solidFill>
                  <a:srgbClr val="E6E6E6">
                    <a:lumMod val="10000"/>
                  </a:srgbClr>
                </a:solidFill>
                <a:latin typeface="Segoe UI"/>
              </a:rPr>
              <a:t>Guidance for troubleshooting</a:t>
            </a:r>
          </a:p>
        </p:txBody>
      </p:sp>
      <p:sp>
        <p:nvSpPr>
          <p:cNvPr id="20" name="Cube 19">
            <a:extLst>
              <a:ext uri="{FF2B5EF4-FFF2-40B4-BE49-F238E27FC236}">
                <a16:creationId xmlns:a16="http://schemas.microsoft.com/office/drawing/2014/main" id="{70DA706E-AC3D-45C4-92B9-17D7730479D9}"/>
              </a:ext>
            </a:extLst>
          </p:cNvPr>
          <p:cNvSpPr/>
          <p:nvPr/>
        </p:nvSpPr>
        <p:spPr bwMode="auto">
          <a:xfrm>
            <a:off x="8613431" y="2047666"/>
            <a:ext cx="2602724" cy="1735928"/>
          </a:xfrm>
          <a:prstGeom prst="cube">
            <a:avLst/>
          </a:pr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373041" tIns="47565" rIns="373041"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kern="0" dirty="0">
                <a:solidFill>
                  <a:srgbClr val="E6E6E6">
                    <a:lumMod val="10000"/>
                  </a:srgbClr>
                </a:solidFill>
                <a:latin typeface="Segoe UI"/>
              </a:rPr>
              <a:t>Drill down experience with filters</a:t>
            </a:r>
          </a:p>
        </p:txBody>
      </p:sp>
      <p:sp>
        <p:nvSpPr>
          <p:cNvPr id="22" name="Cube 21">
            <a:extLst>
              <a:ext uri="{FF2B5EF4-FFF2-40B4-BE49-F238E27FC236}">
                <a16:creationId xmlns:a16="http://schemas.microsoft.com/office/drawing/2014/main" id="{81A441A8-93EF-4912-BB6D-AAF5E8A0CAEE}"/>
              </a:ext>
            </a:extLst>
          </p:cNvPr>
          <p:cNvSpPr/>
          <p:nvPr/>
        </p:nvSpPr>
        <p:spPr bwMode="auto">
          <a:xfrm>
            <a:off x="1229390" y="4484454"/>
            <a:ext cx="2602724" cy="1735928"/>
          </a:xfrm>
          <a:prstGeom prst="cube">
            <a:avLst/>
          </a:pr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373041" tIns="47565" rIns="373041"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kern="0" dirty="0">
                <a:solidFill>
                  <a:srgbClr val="E6E6E6">
                    <a:lumMod val="10000"/>
                  </a:srgbClr>
                </a:solidFill>
                <a:latin typeface="Segoe UI"/>
              </a:rPr>
              <a:t>Usability and </a:t>
            </a:r>
          </a:p>
          <a:p>
            <a:pPr algn="ctr" defTabSz="951028" fontAlgn="base">
              <a:spcBef>
                <a:spcPct val="0"/>
              </a:spcBef>
              <a:spcAft>
                <a:spcPct val="0"/>
              </a:spcAft>
              <a:defRPr/>
            </a:pPr>
            <a:r>
              <a:rPr lang="en-US" sz="1632" kern="0" dirty="0">
                <a:solidFill>
                  <a:srgbClr val="E6E6E6">
                    <a:lumMod val="10000"/>
                  </a:srgbClr>
                </a:solidFill>
                <a:latin typeface="Segoe UI"/>
              </a:rPr>
              <a:t>Control</a:t>
            </a:r>
          </a:p>
        </p:txBody>
      </p:sp>
    </p:spTree>
    <p:extLst>
      <p:ext uri="{BB962C8B-B14F-4D97-AF65-F5344CB8AC3E}">
        <p14:creationId xmlns:p14="http://schemas.microsoft.com/office/powerpoint/2010/main" val="341652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E05218-F053-4162-89E6-112E6B95856C}"/>
              </a:ext>
            </a:extLst>
          </p:cNvPr>
          <p:cNvSpPr>
            <a:spLocks noGrp="1"/>
          </p:cNvSpPr>
          <p:nvPr>
            <p:ph type="body" sz="quarter" idx="10"/>
          </p:nvPr>
        </p:nvSpPr>
        <p:spPr/>
        <p:txBody>
          <a:bodyPr/>
          <a:lstStyle/>
          <a:p>
            <a:pPr algn="just">
              <a:lnSpc>
                <a:spcPct val="150000"/>
              </a:lnSpc>
            </a:pPr>
            <a:r>
              <a:rPr lang="en-US" b="1" dirty="0"/>
              <a:t>Cluster health</a:t>
            </a:r>
            <a:r>
              <a:rPr lang="en-US" dirty="0"/>
              <a:t>: general status, number of nodes, pods</a:t>
            </a:r>
          </a:p>
          <a:p>
            <a:pPr algn="just">
              <a:lnSpc>
                <a:spcPct val="150000"/>
              </a:lnSpc>
            </a:pPr>
            <a:r>
              <a:rPr lang="en-US" b="1" dirty="0"/>
              <a:t>Node health</a:t>
            </a:r>
            <a:r>
              <a:rPr lang="en-US" dirty="0"/>
              <a:t>: available compute resources, status,…</a:t>
            </a:r>
          </a:p>
          <a:p>
            <a:pPr algn="just">
              <a:lnSpc>
                <a:spcPct val="150000"/>
              </a:lnSpc>
            </a:pPr>
            <a:r>
              <a:rPr lang="en-US" b="1" dirty="0"/>
              <a:t>App health</a:t>
            </a:r>
            <a:r>
              <a:rPr lang="en-US" dirty="0"/>
              <a:t>: the application is working properly?</a:t>
            </a:r>
            <a:endParaRPr lang="en-US" sz="2448" b="1" dirty="0"/>
          </a:p>
        </p:txBody>
      </p:sp>
      <p:sp>
        <p:nvSpPr>
          <p:cNvPr id="4" name="Title 3">
            <a:extLst>
              <a:ext uri="{FF2B5EF4-FFF2-40B4-BE49-F238E27FC236}">
                <a16:creationId xmlns:a16="http://schemas.microsoft.com/office/drawing/2014/main" id="{6733DEAE-E983-4E13-9BCF-B44D6D42F2E2}"/>
              </a:ext>
            </a:extLst>
          </p:cNvPr>
          <p:cNvSpPr>
            <a:spLocks noGrp="1"/>
          </p:cNvSpPr>
          <p:nvPr>
            <p:ph type="title"/>
          </p:nvPr>
        </p:nvSpPr>
        <p:spPr/>
        <p:txBody>
          <a:bodyPr/>
          <a:lstStyle/>
          <a:p>
            <a:r>
              <a:rPr lang="en-US" sz="4488" dirty="0">
                <a:solidFill>
                  <a:schemeClr val="accent3"/>
                </a:solidFill>
              </a:rPr>
              <a:t>Things to monitor</a:t>
            </a:r>
          </a:p>
        </p:txBody>
      </p:sp>
    </p:spTree>
    <p:extLst>
      <p:ext uri="{BB962C8B-B14F-4D97-AF65-F5344CB8AC3E}">
        <p14:creationId xmlns:p14="http://schemas.microsoft.com/office/powerpoint/2010/main" val="14430051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8102CD-F4D2-45C8-92E8-ECFA5A13B2DC}"/>
              </a:ext>
            </a:extLst>
          </p:cNvPr>
          <p:cNvSpPr>
            <a:spLocks noGrp="1"/>
          </p:cNvSpPr>
          <p:nvPr>
            <p:ph type="title"/>
          </p:nvPr>
        </p:nvSpPr>
        <p:spPr/>
        <p:txBody>
          <a:bodyPr/>
          <a:lstStyle/>
          <a:p>
            <a:r>
              <a:rPr lang="en-US" sz="4488">
                <a:solidFill>
                  <a:schemeClr val="accent3"/>
                </a:solidFill>
              </a:rPr>
              <a:t>Traditional Monitoring</a:t>
            </a:r>
          </a:p>
        </p:txBody>
      </p:sp>
      <p:sp>
        <p:nvSpPr>
          <p:cNvPr id="105" name="Rectangle 104">
            <a:extLst>
              <a:ext uri="{FF2B5EF4-FFF2-40B4-BE49-F238E27FC236}">
                <a16:creationId xmlns:a16="http://schemas.microsoft.com/office/drawing/2014/main" id="{5FF438C7-9642-408D-8E2A-B308F8C586FE}"/>
              </a:ext>
            </a:extLst>
          </p:cNvPr>
          <p:cNvSpPr/>
          <p:nvPr/>
        </p:nvSpPr>
        <p:spPr>
          <a:xfrm>
            <a:off x="1451381" y="2196289"/>
            <a:ext cx="1813091" cy="1492165"/>
          </a:xfrm>
          <a:prstGeom prst="rect">
            <a:avLst/>
          </a:prstGeom>
          <a:solidFill>
            <a:srgbClr val="737373">
              <a:lumMod val="60000"/>
              <a:lumOff val="40000"/>
            </a:srgbClr>
          </a:solidFill>
          <a:ln w="10795" cap="flat" cmpd="sng" algn="ctr">
            <a:solidFill>
              <a:srgbClr val="0078D4">
                <a:shade val="50000"/>
              </a:srgbClr>
            </a:solidFill>
            <a:prstDash val="solid"/>
          </a:ln>
          <a:effectLst/>
        </p:spPr>
        <p:txBody>
          <a:bodyPr rtlCol="0" anchor="ctr"/>
          <a:lstStyle/>
          <a:p>
            <a:pPr algn="ctr" defTabSz="932563">
              <a:defRPr/>
            </a:pPr>
            <a:r>
              <a:rPr lang="en-US" kern="0">
                <a:solidFill>
                  <a:srgbClr val="1A1A1A"/>
                </a:solidFill>
                <a:latin typeface="Segoe UI"/>
              </a:rPr>
              <a:t>App</a:t>
            </a:r>
          </a:p>
        </p:txBody>
      </p:sp>
      <p:sp>
        <p:nvSpPr>
          <p:cNvPr id="106" name="Rectangle 105">
            <a:extLst>
              <a:ext uri="{FF2B5EF4-FFF2-40B4-BE49-F238E27FC236}">
                <a16:creationId xmlns:a16="http://schemas.microsoft.com/office/drawing/2014/main" id="{14745743-3058-4602-A30D-B0335DE93B1E}"/>
              </a:ext>
            </a:extLst>
          </p:cNvPr>
          <p:cNvSpPr/>
          <p:nvPr/>
        </p:nvSpPr>
        <p:spPr>
          <a:xfrm>
            <a:off x="1451381" y="3798172"/>
            <a:ext cx="1813091" cy="581505"/>
          </a:xfrm>
          <a:prstGeom prst="rect">
            <a:avLst/>
          </a:prstGeom>
          <a:solidFill>
            <a:srgbClr val="0070C0"/>
          </a:solidFill>
          <a:ln w="10795" cap="flat" cmpd="sng" algn="ctr">
            <a:solidFill>
              <a:srgbClr val="0078D4">
                <a:shade val="50000"/>
              </a:srgbClr>
            </a:solidFill>
            <a:prstDash val="solid"/>
          </a:ln>
          <a:effectLst/>
        </p:spPr>
        <p:txBody>
          <a:bodyPr rtlCol="0" anchor="ctr"/>
          <a:lstStyle/>
          <a:p>
            <a:pPr algn="ctr" defTabSz="932563">
              <a:defRPr/>
            </a:pPr>
            <a:r>
              <a:rPr lang="en-US" kern="0">
                <a:solidFill>
                  <a:srgbClr val="FFFFFF"/>
                </a:solidFill>
                <a:latin typeface="Segoe UI"/>
              </a:rPr>
              <a:t>OS</a:t>
            </a:r>
          </a:p>
        </p:txBody>
      </p:sp>
      <p:sp>
        <p:nvSpPr>
          <p:cNvPr id="107" name="Rectangle 106">
            <a:extLst>
              <a:ext uri="{FF2B5EF4-FFF2-40B4-BE49-F238E27FC236}">
                <a16:creationId xmlns:a16="http://schemas.microsoft.com/office/drawing/2014/main" id="{F72E5935-9131-4CB0-A5E7-34A81C1CAC3A}"/>
              </a:ext>
            </a:extLst>
          </p:cNvPr>
          <p:cNvSpPr/>
          <p:nvPr/>
        </p:nvSpPr>
        <p:spPr>
          <a:xfrm>
            <a:off x="1451381" y="4489395"/>
            <a:ext cx="3627096" cy="581505"/>
          </a:xfrm>
          <a:prstGeom prst="rect">
            <a:avLst/>
          </a:prstGeom>
          <a:solidFill>
            <a:srgbClr val="0070C0"/>
          </a:solidFill>
          <a:ln w="10795" cap="flat" cmpd="sng" algn="ctr">
            <a:solidFill>
              <a:srgbClr val="0078D4">
                <a:shade val="50000"/>
              </a:srgbClr>
            </a:solidFill>
            <a:prstDash val="solid"/>
          </a:ln>
          <a:effectLst/>
        </p:spPr>
        <p:txBody>
          <a:bodyPr rtlCol="0" anchor="ctr"/>
          <a:lstStyle/>
          <a:p>
            <a:pPr algn="ctr" defTabSz="932563">
              <a:defRPr/>
            </a:pPr>
            <a:r>
              <a:rPr lang="en-US" kern="0">
                <a:solidFill>
                  <a:srgbClr val="FFFFFF"/>
                </a:solidFill>
                <a:latin typeface="Segoe UI"/>
              </a:rPr>
              <a:t>Hypervisor</a:t>
            </a:r>
          </a:p>
        </p:txBody>
      </p:sp>
      <p:sp>
        <p:nvSpPr>
          <p:cNvPr id="108" name="Rectangle 107">
            <a:extLst>
              <a:ext uri="{FF2B5EF4-FFF2-40B4-BE49-F238E27FC236}">
                <a16:creationId xmlns:a16="http://schemas.microsoft.com/office/drawing/2014/main" id="{8D6D767A-4D31-4EC1-8588-AF6A3C8ECCBC}"/>
              </a:ext>
            </a:extLst>
          </p:cNvPr>
          <p:cNvSpPr/>
          <p:nvPr/>
        </p:nvSpPr>
        <p:spPr>
          <a:xfrm>
            <a:off x="6219017" y="3782604"/>
            <a:ext cx="2834383" cy="1288292"/>
          </a:xfrm>
          <a:prstGeom prst="rect">
            <a:avLst/>
          </a:prstGeom>
          <a:solidFill>
            <a:srgbClr val="0070C0"/>
          </a:solidFill>
          <a:ln w="10795" cap="flat" cmpd="sng" algn="ctr">
            <a:solidFill>
              <a:srgbClr val="0078D4">
                <a:shade val="50000"/>
              </a:srgbClr>
            </a:solidFill>
            <a:prstDash val="solid"/>
          </a:ln>
          <a:effectLst/>
        </p:spPr>
        <p:txBody>
          <a:bodyPr rtlCol="0" anchor="ctr"/>
          <a:lstStyle/>
          <a:p>
            <a:pPr algn="ctr" defTabSz="932563">
              <a:defRPr/>
            </a:pPr>
            <a:r>
              <a:rPr lang="en-US" kern="0">
                <a:solidFill>
                  <a:srgbClr val="FFFFFF"/>
                </a:solidFill>
                <a:latin typeface="Segoe UI"/>
              </a:rPr>
              <a:t>Infrastructure monitor</a:t>
            </a:r>
          </a:p>
        </p:txBody>
      </p:sp>
      <p:sp>
        <p:nvSpPr>
          <p:cNvPr id="109" name="Rectangle 108">
            <a:extLst>
              <a:ext uri="{FF2B5EF4-FFF2-40B4-BE49-F238E27FC236}">
                <a16:creationId xmlns:a16="http://schemas.microsoft.com/office/drawing/2014/main" id="{2529D5AD-876D-4D61-B304-AA2E841E0D5A}"/>
              </a:ext>
            </a:extLst>
          </p:cNvPr>
          <p:cNvSpPr/>
          <p:nvPr/>
        </p:nvSpPr>
        <p:spPr>
          <a:xfrm>
            <a:off x="6218237" y="2196288"/>
            <a:ext cx="2834383" cy="1492154"/>
          </a:xfrm>
          <a:prstGeom prst="rect">
            <a:avLst/>
          </a:prstGeom>
          <a:solidFill>
            <a:srgbClr val="737373">
              <a:lumMod val="60000"/>
              <a:lumOff val="40000"/>
            </a:srgbClr>
          </a:solidFill>
          <a:ln w="10795" cap="flat" cmpd="sng" algn="ctr">
            <a:solidFill>
              <a:srgbClr val="0078D4">
                <a:shade val="50000"/>
              </a:srgbClr>
            </a:solidFill>
            <a:prstDash val="solid"/>
          </a:ln>
          <a:effectLst/>
        </p:spPr>
        <p:txBody>
          <a:bodyPr rtlCol="0" anchor="ctr"/>
          <a:lstStyle/>
          <a:p>
            <a:pPr algn="ctr" defTabSz="932563">
              <a:defRPr/>
            </a:pPr>
            <a:r>
              <a:rPr lang="en-US" kern="0">
                <a:solidFill>
                  <a:srgbClr val="1A1A1A"/>
                </a:solidFill>
                <a:latin typeface="Segoe UI"/>
              </a:rPr>
              <a:t>APM monitor</a:t>
            </a:r>
          </a:p>
        </p:txBody>
      </p:sp>
      <p:cxnSp>
        <p:nvCxnSpPr>
          <p:cNvPr id="110" name="Straight Arrow Connector 109">
            <a:extLst>
              <a:ext uri="{FF2B5EF4-FFF2-40B4-BE49-F238E27FC236}">
                <a16:creationId xmlns:a16="http://schemas.microsoft.com/office/drawing/2014/main" id="{696301C5-24FB-4346-B111-6BD70B189D4A}"/>
              </a:ext>
            </a:extLst>
          </p:cNvPr>
          <p:cNvCxnSpPr>
            <a:cxnSpLocks/>
          </p:cNvCxnSpPr>
          <p:nvPr/>
        </p:nvCxnSpPr>
        <p:spPr>
          <a:xfrm>
            <a:off x="5365116" y="2871054"/>
            <a:ext cx="699122" cy="0"/>
          </a:xfrm>
          <a:prstGeom prst="straightConnector1">
            <a:avLst/>
          </a:prstGeom>
          <a:noFill/>
          <a:ln w="19050" cap="flat" cmpd="sng" algn="ctr">
            <a:solidFill>
              <a:srgbClr val="0078D4">
                <a:alpha val="60000"/>
              </a:srgbClr>
            </a:solidFill>
            <a:prstDash val="solid"/>
            <a:headEnd type="triangle"/>
            <a:tailEnd type="triangle"/>
          </a:ln>
          <a:effectLst/>
        </p:spPr>
      </p:cxnSp>
      <p:cxnSp>
        <p:nvCxnSpPr>
          <p:cNvPr id="111" name="Straight Arrow Connector 110">
            <a:extLst>
              <a:ext uri="{FF2B5EF4-FFF2-40B4-BE49-F238E27FC236}">
                <a16:creationId xmlns:a16="http://schemas.microsoft.com/office/drawing/2014/main" id="{A0104E5F-659D-4259-B6C0-044DF7D434BF}"/>
              </a:ext>
            </a:extLst>
          </p:cNvPr>
          <p:cNvCxnSpPr>
            <a:cxnSpLocks/>
          </p:cNvCxnSpPr>
          <p:nvPr/>
        </p:nvCxnSpPr>
        <p:spPr>
          <a:xfrm>
            <a:off x="5365116" y="4379677"/>
            <a:ext cx="699122" cy="0"/>
          </a:xfrm>
          <a:prstGeom prst="straightConnector1">
            <a:avLst/>
          </a:prstGeom>
          <a:noFill/>
          <a:ln w="19050" cap="flat" cmpd="sng" algn="ctr">
            <a:solidFill>
              <a:srgbClr val="0078D4">
                <a:alpha val="60000"/>
              </a:srgbClr>
            </a:solidFill>
            <a:prstDash val="solid"/>
            <a:headEnd type="triangle"/>
            <a:tailEnd type="triangle"/>
          </a:ln>
          <a:effectLst/>
        </p:spPr>
      </p:cxnSp>
      <p:sp>
        <p:nvSpPr>
          <p:cNvPr id="112" name="TextBox 111">
            <a:extLst>
              <a:ext uri="{FF2B5EF4-FFF2-40B4-BE49-F238E27FC236}">
                <a16:creationId xmlns:a16="http://schemas.microsoft.com/office/drawing/2014/main" id="{20419F71-5819-4452-B142-99146FE246FC}"/>
              </a:ext>
            </a:extLst>
          </p:cNvPr>
          <p:cNvSpPr txBox="1"/>
          <p:nvPr/>
        </p:nvSpPr>
        <p:spPr>
          <a:xfrm>
            <a:off x="9206620" y="3905698"/>
            <a:ext cx="2226391" cy="941711"/>
          </a:xfrm>
          <a:prstGeom prst="rect">
            <a:avLst/>
          </a:prstGeom>
          <a:noFill/>
        </p:spPr>
        <p:txBody>
          <a:bodyPr wrap="square" rtlCol="0">
            <a:spAutoFit/>
          </a:bodyPr>
          <a:lstStyle/>
          <a:p>
            <a:pPr defTabSz="932563">
              <a:defRPr/>
            </a:pPr>
            <a:r>
              <a:rPr lang="en-US" kern="0">
                <a:solidFill>
                  <a:srgbClr val="1A1A1A"/>
                </a:solidFill>
              </a:rPr>
              <a:t>CPU, memory, </a:t>
            </a:r>
          </a:p>
          <a:p>
            <a:pPr defTabSz="932563">
              <a:defRPr/>
            </a:pPr>
            <a:r>
              <a:rPr lang="en-US" kern="0">
                <a:solidFill>
                  <a:srgbClr val="1A1A1A"/>
                </a:solidFill>
              </a:rPr>
              <a:t>network, storage </a:t>
            </a:r>
          </a:p>
          <a:p>
            <a:pPr defTabSz="932563">
              <a:defRPr/>
            </a:pPr>
            <a:r>
              <a:rPr lang="en-US" kern="0">
                <a:solidFill>
                  <a:srgbClr val="1A1A1A"/>
                </a:solidFill>
              </a:rPr>
              <a:t>perf and logs</a:t>
            </a:r>
          </a:p>
        </p:txBody>
      </p:sp>
      <p:sp>
        <p:nvSpPr>
          <p:cNvPr id="113" name="TextBox 112">
            <a:extLst>
              <a:ext uri="{FF2B5EF4-FFF2-40B4-BE49-F238E27FC236}">
                <a16:creationId xmlns:a16="http://schemas.microsoft.com/office/drawing/2014/main" id="{98C0B02B-5A6F-405A-9361-D689D25CC29A}"/>
              </a:ext>
            </a:extLst>
          </p:cNvPr>
          <p:cNvSpPr txBox="1"/>
          <p:nvPr/>
        </p:nvSpPr>
        <p:spPr>
          <a:xfrm>
            <a:off x="9206619" y="2258941"/>
            <a:ext cx="2281732" cy="1477328"/>
          </a:xfrm>
          <a:prstGeom prst="rect">
            <a:avLst/>
          </a:prstGeom>
          <a:noFill/>
        </p:spPr>
        <p:txBody>
          <a:bodyPr wrap="square" rtlCol="0">
            <a:spAutoFit/>
          </a:bodyPr>
          <a:lstStyle/>
          <a:p>
            <a:pPr defTabSz="932563">
              <a:defRPr/>
            </a:pPr>
            <a:r>
              <a:rPr lang="en-US" kern="0">
                <a:solidFill>
                  <a:srgbClr val="1A1A1A"/>
                </a:solidFill>
              </a:rPr>
              <a:t>identify and pinpoint bottlenecks or errors</a:t>
            </a:r>
          </a:p>
          <a:p>
            <a:pPr defTabSz="932563">
              <a:defRPr/>
            </a:pPr>
            <a:r>
              <a:rPr lang="en-US" kern="0">
                <a:solidFill>
                  <a:srgbClr val="1A1A1A"/>
                </a:solidFill>
              </a:rPr>
              <a:t>thru APM</a:t>
            </a:r>
          </a:p>
          <a:p>
            <a:pPr defTabSz="932563">
              <a:defRPr/>
            </a:pPr>
            <a:endParaRPr lang="en-US" kern="0">
              <a:solidFill>
                <a:srgbClr val="1A1A1A"/>
              </a:solidFill>
            </a:endParaRPr>
          </a:p>
        </p:txBody>
      </p:sp>
      <p:sp>
        <p:nvSpPr>
          <p:cNvPr id="114" name="Rectangle 113">
            <a:extLst>
              <a:ext uri="{FF2B5EF4-FFF2-40B4-BE49-F238E27FC236}">
                <a16:creationId xmlns:a16="http://schemas.microsoft.com/office/drawing/2014/main" id="{2BF3BD4E-8D8B-4490-B81E-1F17D47CAB4D}"/>
              </a:ext>
            </a:extLst>
          </p:cNvPr>
          <p:cNvSpPr/>
          <p:nvPr/>
        </p:nvSpPr>
        <p:spPr>
          <a:xfrm>
            <a:off x="3326646" y="2196289"/>
            <a:ext cx="1751831" cy="1492165"/>
          </a:xfrm>
          <a:prstGeom prst="rect">
            <a:avLst/>
          </a:prstGeom>
          <a:solidFill>
            <a:srgbClr val="737373">
              <a:lumMod val="60000"/>
              <a:lumOff val="40000"/>
            </a:srgbClr>
          </a:solidFill>
          <a:ln w="10795" cap="flat" cmpd="sng" algn="ctr">
            <a:solidFill>
              <a:srgbClr val="0078D4">
                <a:shade val="50000"/>
              </a:srgbClr>
            </a:solidFill>
            <a:prstDash val="solid"/>
          </a:ln>
          <a:effectLst/>
        </p:spPr>
        <p:txBody>
          <a:bodyPr rtlCol="0" anchor="ctr"/>
          <a:lstStyle/>
          <a:p>
            <a:pPr algn="ctr" defTabSz="932563">
              <a:defRPr/>
            </a:pPr>
            <a:r>
              <a:rPr lang="en-US" kern="0">
                <a:solidFill>
                  <a:srgbClr val="1A1A1A"/>
                </a:solidFill>
                <a:latin typeface="Segoe UI"/>
              </a:rPr>
              <a:t>App</a:t>
            </a:r>
          </a:p>
        </p:txBody>
      </p:sp>
      <p:sp>
        <p:nvSpPr>
          <p:cNvPr id="115" name="Rectangle 114">
            <a:extLst>
              <a:ext uri="{FF2B5EF4-FFF2-40B4-BE49-F238E27FC236}">
                <a16:creationId xmlns:a16="http://schemas.microsoft.com/office/drawing/2014/main" id="{4DAE2989-3062-4B07-A3FE-0AE4F2FF96DC}"/>
              </a:ext>
            </a:extLst>
          </p:cNvPr>
          <p:cNvSpPr/>
          <p:nvPr/>
        </p:nvSpPr>
        <p:spPr>
          <a:xfrm>
            <a:off x="3326646" y="3798172"/>
            <a:ext cx="1751831" cy="581505"/>
          </a:xfrm>
          <a:prstGeom prst="rect">
            <a:avLst/>
          </a:prstGeom>
          <a:solidFill>
            <a:srgbClr val="0070C0"/>
          </a:solidFill>
          <a:ln w="10795" cap="flat" cmpd="sng" algn="ctr">
            <a:solidFill>
              <a:srgbClr val="0078D4">
                <a:shade val="50000"/>
              </a:srgbClr>
            </a:solidFill>
            <a:prstDash val="solid"/>
          </a:ln>
          <a:effectLst/>
        </p:spPr>
        <p:txBody>
          <a:bodyPr rtlCol="0" anchor="ctr"/>
          <a:lstStyle/>
          <a:p>
            <a:pPr algn="ctr" defTabSz="932563">
              <a:defRPr/>
            </a:pPr>
            <a:r>
              <a:rPr lang="en-US" kern="0">
                <a:solidFill>
                  <a:srgbClr val="FFFFFF"/>
                </a:solidFill>
                <a:latin typeface="Segoe UI"/>
              </a:rPr>
              <a:t>OS</a:t>
            </a:r>
          </a:p>
        </p:txBody>
      </p:sp>
    </p:spTree>
    <p:extLst>
      <p:ext uri="{BB962C8B-B14F-4D97-AF65-F5344CB8AC3E}">
        <p14:creationId xmlns:p14="http://schemas.microsoft.com/office/powerpoint/2010/main" val="40410590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8102CD-F4D2-45C8-92E8-ECFA5A13B2DC}"/>
              </a:ext>
            </a:extLst>
          </p:cNvPr>
          <p:cNvSpPr>
            <a:spLocks noGrp="1"/>
          </p:cNvSpPr>
          <p:nvPr>
            <p:ph type="title"/>
          </p:nvPr>
        </p:nvSpPr>
        <p:spPr/>
        <p:txBody>
          <a:bodyPr/>
          <a:lstStyle/>
          <a:p>
            <a:r>
              <a:rPr lang="en-US" sz="4488" dirty="0">
                <a:solidFill>
                  <a:schemeClr val="accent3"/>
                </a:solidFill>
              </a:rPr>
              <a:t>Gap in Stack with Containers</a:t>
            </a:r>
          </a:p>
        </p:txBody>
      </p:sp>
      <p:sp>
        <p:nvSpPr>
          <p:cNvPr id="120" name="Rectangle 119">
            <a:extLst>
              <a:ext uri="{FF2B5EF4-FFF2-40B4-BE49-F238E27FC236}">
                <a16:creationId xmlns:a16="http://schemas.microsoft.com/office/drawing/2014/main" id="{70615BE4-DAE6-4125-8946-D7400142553B}"/>
              </a:ext>
            </a:extLst>
          </p:cNvPr>
          <p:cNvSpPr/>
          <p:nvPr/>
        </p:nvSpPr>
        <p:spPr>
          <a:xfrm>
            <a:off x="1619258" y="1800446"/>
            <a:ext cx="844829" cy="1492165"/>
          </a:xfrm>
          <a:prstGeom prst="rect">
            <a:avLst/>
          </a:prstGeom>
          <a:solidFill>
            <a:srgbClr val="737373">
              <a:lumMod val="60000"/>
              <a:lumOff val="40000"/>
            </a:srgbClr>
          </a:solidFill>
          <a:ln w="10795" cap="flat" cmpd="sng" algn="ctr">
            <a:solidFill>
              <a:srgbClr val="0078D4">
                <a:shade val="50000"/>
              </a:srgbClr>
            </a:solidFill>
            <a:prstDash val="solid"/>
          </a:ln>
          <a:effectLst/>
        </p:spPr>
        <p:txBody>
          <a:bodyPr rtlCol="0" anchor="ctr"/>
          <a:lstStyle/>
          <a:p>
            <a:pPr algn="ctr" defTabSz="932563">
              <a:defRPr/>
            </a:pPr>
            <a:r>
              <a:rPr lang="en-US" kern="0">
                <a:solidFill>
                  <a:srgbClr val="1A1A1A"/>
                </a:solidFill>
                <a:latin typeface="Segoe UI"/>
              </a:rPr>
              <a:t>App</a:t>
            </a:r>
          </a:p>
        </p:txBody>
      </p:sp>
      <p:sp>
        <p:nvSpPr>
          <p:cNvPr id="121" name="Rectangle 120">
            <a:extLst>
              <a:ext uri="{FF2B5EF4-FFF2-40B4-BE49-F238E27FC236}">
                <a16:creationId xmlns:a16="http://schemas.microsoft.com/office/drawing/2014/main" id="{360FE1FB-899F-41A2-B032-EBF059E8D9C3}"/>
              </a:ext>
            </a:extLst>
          </p:cNvPr>
          <p:cNvSpPr/>
          <p:nvPr/>
        </p:nvSpPr>
        <p:spPr>
          <a:xfrm>
            <a:off x="2599042" y="1802218"/>
            <a:ext cx="844829" cy="1492165"/>
          </a:xfrm>
          <a:prstGeom prst="rect">
            <a:avLst/>
          </a:prstGeom>
          <a:solidFill>
            <a:srgbClr val="737373">
              <a:lumMod val="60000"/>
              <a:lumOff val="40000"/>
            </a:srgbClr>
          </a:solidFill>
          <a:ln w="10795" cap="flat" cmpd="sng" algn="ctr">
            <a:solidFill>
              <a:srgbClr val="0078D4">
                <a:shade val="50000"/>
              </a:srgbClr>
            </a:solidFill>
            <a:prstDash val="solid"/>
          </a:ln>
          <a:effectLst/>
        </p:spPr>
        <p:txBody>
          <a:bodyPr rtlCol="0" anchor="ctr"/>
          <a:lstStyle/>
          <a:p>
            <a:pPr algn="ctr" defTabSz="932563">
              <a:defRPr/>
            </a:pPr>
            <a:r>
              <a:rPr lang="en-US" kern="0">
                <a:solidFill>
                  <a:srgbClr val="1A1A1A"/>
                </a:solidFill>
                <a:latin typeface="Segoe UI"/>
              </a:rPr>
              <a:t>App</a:t>
            </a:r>
          </a:p>
        </p:txBody>
      </p:sp>
      <p:sp>
        <p:nvSpPr>
          <p:cNvPr id="122" name="Rectangle 121">
            <a:extLst>
              <a:ext uri="{FF2B5EF4-FFF2-40B4-BE49-F238E27FC236}">
                <a16:creationId xmlns:a16="http://schemas.microsoft.com/office/drawing/2014/main" id="{9F871967-2A43-44F0-89BE-BC8606F12518}"/>
              </a:ext>
            </a:extLst>
          </p:cNvPr>
          <p:cNvSpPr/>
          <p:nvPr/>
        </p:nvSpPr>
        <p:spPr>
          <a:xfrm>
            <a:off x="3567304" y="1800450"/>
            <a:ext cx="844829" cy="1492165"/>
          </a:xfrm>
          <a:prstGeom prst="rect">
            <a:avLst/>
          </a:prstGeom>
          <a:solidFill>
            <a:srgbClr val="737373">
              <a:lumMod val="60000"/>
              <a:lumOff val="40000"/>
            </a:srgbClr>
          </a:solidFill>
          <a:ln w="10795" cap="flat" cmpd="sng" algn="ctr">
            <a:solidFill>
              <a:srgbClr val="0078D4">
                <a:shade val="50000"/>
              </a:srgbClr>
            </a:solidFill>
            <a:prstDash val="solid"/>
          </a:ln>
          <a:effectLst/>
        </p:spPr>
        <p:txBody>
          <a:bodyPr rtlCol="0" anchor="ctr"/>
          <a:lstStyle/>
          <a:p>
            <a:pPr algn="ctr" defTabSz="932563">
              <a:defRPr/>
            </a:pPr>
            <a:r>
              <a:rPr lang="en-US" kern="0">
                <a:solidFill>
                  <a:srgbClr val="1A1A1A"/>
                </a:solidFill>
                <a:latin typeface="Segoe UI"/>
              </a:rPr>
              <a:t>App</a:t>
            </a:r>
          </a:p>
        </p:txBody>
      </p:sp>
      <p:sp>
        <p:nvSpPr>
          <p:cNvPr id="123" name="Rectangle 122">
            <a:extLst>
              <a:ext uri="{FF2B5EF4-FFF2-40B4-BE49-F238E27FC236}">
                <a16:creationId xmlns:a16="http://schemas.microsoft.com/office/drawing/2014/main" id="{CCF1A738-83BE-4F73-A56E-A72129C7A473}"/>
              </a:ext>
            </a:extLst>
          </p:cNvPr>
          <p:cNvSpPr/>
          <p:nvPr/>
        </p:nvSpPr>
        <p:spPr>
          <a:xfrm>
            <a:off x="1619258" y="4674472"/>
            <a:ext cx="1813091" cy="581505"/>
          </a:xfrm>
          <a:prstGeom prst="rect">
            <a:avLst/>
          </a:prstGeom>
          <a:solidFill>
            <a:srgbClr val="0070C0"/>
          </a:solidFill>
          <a:ln w="10795" cap="flat" cmpd="sng" algn="ctr">
            <a:solidFill>
              <a:srgbClr val="0078D4">
                <a:shade val="50000"/>
              </a:srgbClr>
            </a:solidFill>
            <a:prstDash val="solid"/>
          </a:ln>
          <a:effectLst/>
        </p:spPr>
        <p:txBody>
          <a:bodyPr rtlCol="0" anchor="ctr"/>
          <a:lstStyle/>
          <a:p>
            <a:pPr algn="ctr" defTabSz="932563">
              <a:defRPr/>
            </a:pPr>
            <a:r>
              <a:rPr lang="en-US" kern="0">
                <a:solidFill>
                  <a:srgbClr val="FFFFFF"/>
                </a:solidFill>
                <a:latin typeface="Segoe UI"/>
              </a:rPr>
              <a:t>OS</a:t>
            </a:r>
          </a:p>
        </p:txBody>
      </p:sp>
      <p:sp>
        <p:nvSpPr>
          <p:cNvPr id="124" name="Rectangle 123">
            <a:extLst>
              <a:ext uri="{FF2B5EF4-FFF2-40B4-BE49-F238E27FC236}">
                <a16:creationId xmlns:a16="http://schemas.microsoft.com/office/drawing/2014/main" id="{5C866067-7C38-4ADD-86C9-204E9741D0CE}"/>
              </a:ext>
            </a:extLst>
          </p:cNvPr>
          <p:cNvSpPr/>
          <p:nvPr/>
        </p:nvSpPr>
        <p:spPr>
          <a:xfrm>
            <a:off x="3608812" y="4674472"/>
            <a:ext cx="1771583" cy="581505"/>
          </a:xfrm>
          <a:prstGeom prst="rect">
            <a:avLst/>
          </a:prstGeom>
          <a:solidFill>
            <a:srgbClr val="0070C0"/>
          </a:solidFill>
          <a:ln w="10795" cap="flat" cmpd="sng" algn="ctr">
            <a:solidFill>
              <a:srgbClr val="0078D4">
                <a:shade val="50000"/>
              </a:srgbClr>
            </a:solidFill>
            <a:prstDash val="solid"/>
          </a:ln>
          <a:effectLst/>
        </p:spPr>
        <p:txBody>
          <a:bodyPr rtlCol="0" anchor="ctr"/>
          <a:lstStyle/>
          <a:p>
            <a:pPr algn="ctr" defTabSz="932563">
              <a:defRPr/>
            </a:pPr>
            <a:r>
              <a:rPr lang="en-US" kern="0">
                <a:solidFill>
                  <a:srgbClr val="FFFFFF"/>
                </a:solidFill>
                <a:latin typeface="Segoe UI"/>
              </a:rPr>
              <a:t>OS</a:t>
            </a:r>
          </a:p>
        </p:txBody>
      </p:sp>
      <p:sp>
        <p:nvSpPr>
          <p:cNvPr id="125" name="Rectangle 124">
            <a:extLst>
              <a:ext uri="{FF2B5EF4-FFF2-40B4-BE49-F238E27FC236}">
                <a16:creationId xmlns:a16="http://schemas.microsoft.com/office/drawing/2014/main" id="{D0D67513-4F83-4FE7-8B5F-810D9EED33F8}"/>
              </a:ext>
            </a:extLst>
          </p:cNvPr>
          <p:cNvSpPr/>
          <p:nvPr/>
        </p:nvSpPr>
        <p:spPr>
          <a:xfrm>
            <a:off x="1619258" y="5365695"/>
            <a:ext cx="3761138" cy="581505"/>
          </a:xfrm>
          <a:prstGeom prst="rect">
            <a:avLst/>
          </a:prstGeom>
          <a:solidFill>
            <a:srgbClr val="0070C0"/>
          </a:solidFill>
          <a:ln w="10795" cap="flat" cmpd="sng" algn="ctr">
            <a:solidFill>
              <a:srgbClr val="0078D4">
                <a:shade val="50000"/>
              </a:srgbClr>
            </a:solidFill>
            <a:prstDash val="solid"/>
          </a:ln>
          <a:effectLst/>
        </p:spPr>
        <p:txBody>
          <a:bodyPr rtlCol="0" anchor="ctr"/>
          <a:lstStyle/>
          <a:p>
            <a:pPr algn="ctr" defTabSz="932563">
              <a:defRPr/>
            </a:pPr>
            <a:r>
              <a:rPr lang="en-US" kern="0">
                <a:solidFill>
                  <a:srgbClr val="FFFFFF"/>
                </a:solidFill>
                <a:latin typeface="Segoe UI"/>
              </a:rPr>
              <a:t>Hypervisor</a:t>
            </a:r>
          </a:p>
        </p:txBody>
      </p:sp>
      <p:sp>
        <p:nvSpPr>
          <p:cNvPr id="126" name="Rectangle 125">
            <a:extLst>
              <a:ext uri="{FF2B5EF4-FFF2-40B4-BE49-F238E27FC236}">
                <a16:creationId xmlns:a16="http://schemas.microsoft.com/office/drawing/2014/main" id="{66506D37-3B93-44DE-BE8C-B2D1ADBA741D}"/>
              </a:ext>
            </a:extLst>
          </p:cNvPr>
          <p:cNvSpPr/>
          <p:nvPr/>
        </p:nvSpPr>
        <p:spPr>
          <a:xfrm>
            <a:off x="6408917" y="4674472"/>
            <a:ext cx="2509684" cy="1272728"/>
          </a:xfrm>
          <a:prstGeom prst="rect">
            <a:avLst/>
          </a:prstGeom>
          <a:solidFill>
            <a:srgbClr val="0070C0"/>
          </a:solidFill>
          <a:ln w="10795" cap="flat" cmpd="sng" algn="ctr">
            <a:solidFill>
              <a:srgbClr val="0078D4">
                <a:shade val="50000"/>
              </a:srgbClr>
            </a:solidFill>
            <a:prstDash val="solid"/>
          </a:ln>
          <a:effectLst/>
        </p:spPr>
        <p:txBody>
          <a:bodyPr rtlCol="0" anchor="ctr"/>
          <a:lstStyle/>
          <a:p>
            <a:pPr algn="ctr" defTabSz="932563">
              <a:defRPr/>
            </a:pPr>
            <a:r>
              <a:rPr lang="en-US" kern="0">
                <a:solidFill>
                  <a:srgbClr val="FFFFFF"/>
                </a:solidFill>
                <a:latin typeface="Segoe UI"/>
              </a:rPr>
              <a:t>Infrastructure monitor</a:t>
            </a:r>
          </a:p>
        </p:txBody>
      </p:sp>
      <p:sp>
        <p:nvSpPr>
          <p:cNvPr id="127" name="Rectangle 126">
            <a:extLst>
              <a:ext uri="{FF2B5EF4-FFF2-40B4-BE49-F238E27FC236}">
                <a16:creationId xmlns:a16="http://schemas.microsoft.com/office/drawing/2014/main" id="{15DDF46F-ECA7-41F6-B6D3-5CC25AEE50C6}"/>
              </a:ext>
            </a:extLst>
          </p:cNvPr>
          <p:cNvSpPr/>
          <p:nvPr/>
        </p:nvSpPr>
        <p:spPr>
          <a:xfrm>
            <a:off x="6408914" y="1822148"/>
            <a:ext cx="2509684" cy="1446995"/>
          </a:xfrm>
          <a:prstGeom prst="rect">
            <a:avLst/>
          </a:prstGeom>
          <a:solidFill>
            <a:srgbClr val="737373">
              <a:lumMod val="60000"/>
              <a:lumOff val="40000"/>
            </a:srgbClr>
          </a:solidFill>
          <a:ln w="10795" cap="flat" cmpd="sng" algn="ctr">
            <a:solidFill>
              <a:srgbClr val="0078D4">
                <a:shade val="50000"/>
              </a:srgbClr>
            </a:solidFill>
            <a:prstDash val="solid"/>
          </a:ln>
          <a:effectLst/>
        </p:spPr>
        <p:txBody>
          <a:bodyPr rtlCol="0" anchor="ctr"/>
          <a:lstStyle/>
          <a:p>
            <a:pPr algn="ctr" defTabSz="932563">
              <a:defRPr/>
            </a:pPr>
            <a:r>
              <a:rPr lang="en-US" kern="0">
                <a:solidFill>
                  <a:srgbClr val="1A1A1A"/>
                </a:solidFill>
                <a:latin typeface="Segoe UI"/>
              </a:rPr>
              <a:t>APM monitor</a:t>
            </a:r>
          </a:p>
        </p:txBody>
      </p:sp>
      <p:cxnSp>
        <p:nvCxnSpPr>
          <p:cNvPr id="128" name="Straight Arrow Connector 127">
            <a:extLst>
              <a:ext uri="{FF2B5EF4-FFF2-40B4-BE49-F238E27FC236}">
                <a16:creationId xmlns:a16="http://schemas.microsoft.com/office/drawing/2014/main" id="{879D37EC-9ACF-4CD8-83C3-25F7EF51B0ED}"/>
              </a:ext>
            </a:extLst>
          </p:cNvPr>
          <p:cNvCxnSpPr>
            <a:cxnSpLocks/>
          </p:cNvCxnSpPr>
          <p:nvPr/>
        </p:nvCxnSpPr>
        <p:spPr>
          <a:xfrm>
            <a:off x="5462324" y="2520383"/>
            <a:ext cx="784489" cy="0"/>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29" name="Straight Arrow Connector 128">
            <a:extLst>
              <a:ext uri="{FF2B5EF4-FFF2-40B4-BE49-F238E27FC236}">
                <a16:creationId xmlns:a16="http://schemas.microsoft.com/office/drawing/2014/main" id="{3D8AED4D-8284-4E7F-A9F7-6D2AE3F77FCB}"/>
              </a:ext>
            </a:extLst>
          </p:cNvPr>
          <p:cNvCxnSpPr>
            <a:cxnSpLocks/>
          </p:cNvCxnSpPr>
          <p:nvPr/>
        </p:nvCxnSpPr>
        <p:spPr>
          <a:xfrm>
            <a:off x="5462326" y="5288002"/>
            <a:ext cx="784487" cy="0"/>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130" name="TextBox 129">
            <a:extLst>
              <a:ext uri="{FF2B5EF4-FFF2-40B4-BE49-F238E27FC236}">
                <a16:creationId xmlns:a16="http://schemas.microsoft.com/office/drawing/2014/main" id="{A66CFCC0-5C8E-40CB-9BBE-12153AB2C76C}"/>
              </a:ext>
            </a:extLst>
          </p:cNvPr>
          <p:cNvSpPr txBox="1"/>
          <p:nvPr/>
        </p:nvSpPr>
        <p:spPr>
          <a:xfrm>
            <a:off x="8933035" y="4683028"/>
            <a:ext cx="2410228" cy="941711"/>
          </a:xfrm>
          <a:prstGeom prst="rect">
            <a:avLst/>
          </a:prstGeom>
          <a:noFill/>
        </p:spPr>
        <p:txBody>
          <a:bodyPr wrap="square" rtlCol="0">
            <a:spAutoFit/>
          </a:bodyPr>
          <a:lstStyle/>
          <a:p>
            <a:pPr defTabSz="932563">
              <a:defRPr/>
            </a:pPr>
            <a:r>
              <a:rPr lang="en-US" kern="0">
                <a:solidFill>
                  <a:srgbClr val="1A1A1A"/>
                </a:solidFill>
              </a:rPr>
              <a:t>CPU, memory, network, storage</a:t>
            </a:r>
          </a:p>
          <a:p>
            <a:pPr defTabSz="932563">
              <a:defRPr/>
            </a:pPr>
            <a:r>
              <a:rPr lang="en-US" kern="0">
                <a:solidFill>
                  <a:srgbClr val="1A1A1A"/>
                </a:solidFill>
              </a:rPr>
              <a:t>perf and logs</a:t>
            </a:r>
          </a:p>
        </p:txBody>
      </p:sp>
      <p:sp>
        <p:nvSpPr>
          <p:cNvPr id="131" name="TextBox 130">
            <a:extLst>
              <a:ext uri="{FF2B5EF4-FFF2-40B4-BE49-F238E27FC236}">
                <a16:creationId xmlns:a16="http://schemas.microsoft.com/office/drawing/2014/main" id="{5987FBAD-083A-41CC-86FF-FE427ACD6A17}"/>
              </a:ext>
            </a:extLst>
          </p:cNvPr>
          <p:cNvSpPr txBox="1"/>
          <p:nvPr/>
        </p:nvSpPr>
        <p:spPr>
          <a:xfrm>
            <a:off x="9053281" y="1884802"/>
            <a:ext cx="2318659" cy="1200329"/>
          </a:xfrm>
          <a:prstGeom prst="rect">
            <a:avLst/>
          </a:prstGeom>
          <a:noFill/>
        </p:spPr>
        <p:txBody>
          <a:bodyPr wrap="square" rtlCol="0">
            <a:spAutoFit/>
          </a:bodyPr>
          <a:lstStyle/>
          <a:p>
            <a:pPr defTabSz="932563">
              <a:defRPr/>
            </a:pPr>
            <a:r>
              <a:rPr lang="en-US" kern="0">
                <a:solidFill>
                  <a:srgbClr val="1A1A1A"/>
                </a:solidFill>
              </a:rPr>
              <a:t>identify and pinpoint bottlenecks or errors</a:t>
            </a:r>
          </a:p>
          <a:p>
            <a:pPr defTabSz="932563">
              <a:defRPr/>
            </a:pPr>
            <a:r>
              <a:rPr lang="en-US" kern="0">
                <a:solidFill>
                  <a:srgbClr val="1A1A1A"/>
                </a:solidFill>
              </a:rPr>
              <a:t>thru APM</a:t>
            </a:r>
          </a:p>
          <a:p>
            <a:pPr defTabSz="932563">
              <a:defRPr/>
            </a:pPr>
            <a:endParaRPr lang="en-US" kern="0">
              <a:solidFill>
                <a:srgbClr val="1A1A1A"/>
              </a:solidFill>
            </a:endParaRPr>
          </a:p>
        </p:txBody>
      </p:sp>
      <p:sp>
        <p:nvSpPr>
          <p:cNvPr id="132" name="Rectangle 131">
            <a:extLst>
              <a:ext uri="{FF2B5EF4-FFF2-40B4-BE49-F238E27FC236}">
                <a16:creationId xmlns:a16="http://schemas.microsoft.com/office/drawing/2014/main" id="{FCC4BE98-048D-4983-87D8-C144CE899F0B}"/>
              </a:ext>
            </a:extLst>
          </p:cNvPr>
          <p:cNvSpPr/>
          <p:nvPr/>
        </p:nvSpPr>
        <p:spPr>
          <a:xfrm>
            <a:off x="1619258" y="3402334"/>
            <a:ext cx="3761138" cy="1162421"/>
          </a:xfrm>
          <a:prstGeom prst="rect">
            <a:avLst/>
          </a:prstGeom>
          <a:solidFill>
            <a:srgbClr val="0078D4"/>
          </a:solidFill>
          <a:ln w="10795" cap="flat" cmpd="sng" algn="ctr">
            <a:solidFill>
              <a:srgbClr val="0078D4">
                <a:shade val="50000"/>
              </a:srgbClr>
            </a:solidFill>
            <a:prstDash val="solid"/>
          </a:ln>
          <a:effectLst/>
        </p:spPr>
        <p:txBody>
          <a:bodyPr rtlCol="0" anchor="ctr"/>
          <a:lstStyle/>
          <a:p>
            <a:pPr algn="ctr" defTabSz="932563">
              <a:defRPr/>
            </a:pPr>
            <a:r>
              <a:rPr lang="en-US" kern="0">
                <a:solidFill>
                  <a:srgbClr val="FFFFFF"/>
                </a:solidFill>
                <a:latin typeface="Segoe UI"/>
              </a:rPr>
              <a:t>Containers</a:t>
            </a:r>
          </a:p>
        </p:txBody>
      </p:sp>
      <p:cxnSp>
        <p:nvCxnSpPr>
          <p:cNvPr id="133" name="Straight Arrow Connector 132">
            <a:extLst>
              <a:ext uri="{FF2B5EF4-FFF2-40B4-BE49-F238E27FC236}">
                <a16:creationId xmlns:a16="http://schemas.microsoft.com/office/drawing/2014/main" id="{92F1F885-B850-4228-A0C3-DA5EA23DC82B}"/>
              </a:ext>
            </a:extLst>
          </p:cNvPr>
          <p:cNvCxnSpPr>
            <a:cxnSpLocks/>
          </p:cNvCxnSpPr>
          <p:nvPr/>
        </p:nvCxnSpPr>
        <p:spPr>
          <a:xfrm>
            <a:off x="5515833" y="3947297"/>
            <a:ext cx="730980" cy="0"/>
          </a:xfrm>
          <a:prstGeom prst="straightConnector1">
            <a:avLst/>
          </a:prstGeom>
          <a:noFill/>
          <a:ln w="28575" cap="flat" cmpd="sng" algn="ctr">
            <a:solidFill>
              <a:schemeClr val="accent2"/>
            </a:solidFill>
            <a:prstDash val="solid"/>
            <a:headEnd type="triangle"/>
            <a:tailEnd type="triangle"/>
          </a:ln>
          <a:effectLst/>
        </p:spPr>
      </p:cxnSp>
      <p:sp>
        <p:nvSpPr>
          <p:cNvPr id="134" name="Rectangle 133">
            <a:extLst>
              <a:ext uri="{FF2B5EF4-FFF2-40B4-BE49-F238E27FC236}">
                <a16:creationId xmlns:a16="http://schemas.microsoft.com/office/drawing/2014/main" id="{B27A425D-1324-4F8C-BE63-DE2EC8F8AB3A}"/>
              </a:ext>
            </a:extLst>
          </p:cNvPr>
          <p:cNvSpPr/>
          <p:nvPr/>
        </p:nvSpPr>
        <p:spPr>
          <a:xfrm>
            <a:off x="6408913" y="3370307"/>
            <a:ext cx="2509684" cy="1162421"/>
          </a:xfrm>
          <a:prstGeom prst="rect">
            <a:avLst/>
          </a:prstGeom>
          <a:solidFill>
            <a:srgbClr val="FFFFFF">
              <a:lumMod val="50000"/>
              <a:lumOff val="50000"/>
            </a:srgbClr>
          </a:solidFill>
          <a:ln w="10795" cap="flat" cmpd="sng" algn="ctr">
            <a:solidFill>
              <a:srgbClr val="0078D4">
                <a:shade val="50000"/>
              </a:srgbClr>
            </a:solidFill>
            <a:prstDash val="dash"/>
          </a:ln>
          <a:effectLst/>
        </p:spPr>
        <p:txBody>
          <a:bodyPr rtlCol="0" anchor="ctr"/>
          <a:lstStyle/>
          <a:p>
            <a:pPr algn="ctr" defTabSz="932563">
              <a:defRPr/>
            </a:pPr>
            <a:r>
              <a:rPr lang="en-US" kern="0">
                <a:solidFill>
                  <a:srgbClr val="1A1A1A"/>
                </a:solidFill>
                <a:latin typeface="Segoe UI"/>
              </a:rPr>
              <a:t>Gap</a:t>
            </a:r>
          </a:p>
        </p:txBody>
      </p:sp>
      <p:sp>
        <p:nvSpPr>
          <p:cNvPr id="135" name="Rectangle 134">
            <a:extLst>
              <a:ext uri="{FF2B5EF4-FFF2-40B4-BE49-F238E27FC236}">
                <a16:creationId xmlns:a16="http://schemas.microsoft.com/office/drawing/2014/main" id="{2064E509-87A0-468D-89FF-D3D452364A62}"/>
              </a:ext>
            </a:extLst>
          </p:cNvPr>
          <p:cNvSpPr/>
          <p:nvPr/>
        </p:nvSpPr>
        <p:spPr>
          <a:xfrm>
            <a:off x="4535567" y="1800450"/>
            <a:ext cx="844829" cy="1492165"/>
          </a:xfrm>
          <a:prstGeom prst="rect">
            <a:avLst/>
          </a:prstGeom>
          <a:solidFill>
            <a:srgbClr val="737373">
              <a:lumMod val="60000"/>
              <a:lumOff val="40000"/>
            </a:srgbClr>
          </a:solidFill>
          <a:ln w="10795" cap="flat" cmpd="sng" algn="ctr">
            <a:solidFill>
              <a:srgbClr val="0078D4">
                <a:shade val="50000"/>
              </a:srgbClr>
            </a:solidFill>
            <a:prstDash val="solid"/>
          </a:ln>
          <a:effectLst/>
        </p:spPr>
        <p:txBody>
          <a:bodyPr rtlCol="0" anchor="ctr"/>
          <a:lstStyle/>
          <a:p>
            <a:pPr algn="ctr" defTabSz="932563">
              <a:defRPr/>
            </a:pPr>
            <a:r>
              <a:rPr lang="en-US" kern="0">
                <a:solidFill>
                  <a:srgbClr val="1A1A1A"/>
                </a:solidFill>
                <a:latin typeface="Segoe UI"/>
              </a:rPr>
              <a:t>App</a:t>
            </a:r>
          </a:p>
        </p:txBody>
      </p:sp>
    </p:spTree>
    <p:extLst>
      <p:ext uri="{BB962C8B-B14F-4D97-AF65-F5344CB8AC3E}">
        <p14:creationId xmlns:p14="http://schemas.microsoft.com/office/powerpoint/2010/main" val="323932319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5F33E7E-1E3B-44DD-B3D2-6A64D2490C49}"/>
              </a:ext>
            </a:extLst>
          </p:cNvPr>
          <p:cNvGrpSpPr/>
          <p:nvPr/>
        </p:nvGrpSpPr>
        <p:grpSpPr>
          <a:xfrm>
            <a:off x="483080" y="1144439"/>
            <a:ext cx="10559404" cy="5268946"/>
            <a:chOff x="917662" y="1509370"/>
            <a:chExt cx="9648491" cy="4909457"/>
          </a:xfrm>
        </p:grpSpPr>
        <p:grpSp>
          <p:nvGrpSpPr>
            <p:cNvPr id="35" name="Group 34">
              <a:extLst>
                <a:ext uri="{FF2B5EF4-FFF2-40B4-BE49-F238E27FC236}">
                  <a16:creationId xmlns:a16="http://schemas.microsoft.com/office/drawing/2014/main" id="{8DAA7D59-4835-4FC0-85C0-7FD9FC7BCB38}"/>
                </a:ext>
              </a:extLst>
            </p:cNvPr>
            <p:cNvGrpSpPr/>
            <p:nvPr/>
          </p:nvGrpSpPr>
          <p:grpSpPr>
            <a:xfrm>
              <a:off x="3323224" y="3190598"/>
              <a:ext cx="822960" cy="1184981"/>
              <a:chOff x="10070502" y="1600600"/>
              <a:chExt cx="822960" cy="1184981"/>
            </a:xfrm>
          </p:grpSpPr>
          <p:sp>
            <p:nvSpPr>
              <p:cNvPr id="36" name="Title 1">
                <a:extLst>
                  <a:ext uri="{FF2B5EF4-FFF2-40B4-BE49-F238E27FC236}">
                    <a16:creationId xmlns:a16="http://schemas.microsoft.com/office/drawing/2014/main" id="{6E7778FD-2E4B-4C21-8531-5401C0AF5909}"/>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37" name="Rectangle: Rounded Corners 36">
                <a:extLst>
                  <a:ext uri="{FF2B5EF4-FFF2-40B4-BE49-F238E27FC236}">
                    <a16:creationId xmlns:a16="http://schemas.microsoft.com/office/drawing/2014/main" id="{DE92A11D-6CB2-403A-A3DE-173370B25220}"/>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8" name="Group 37">
                <a:extLst>
                  <a:ext uri="{FF2B5EF4-FFF2-40B4-BE49-F238E27FC236}">
                    <a16:creationId xmlns:a16="http://schemas.microsoft.com/office/drawing/2014/main" id="{8B16DEDD-2EC8-4077-B3C1-E924A55B674E}"/>
                  </a:ext>
                </a:extLst>
              </p:cNvPr>
              <p:cNvGrpSpPr/>
              <p:nvPr/>
            </p:nvGrpSpPr>
            <p:grpSpPr>
              <a:xfrm>
                <a:off x="10227777" y="2133941"/>
                <a:ext cx="508410" cy="480321"/>
                <a:chOff x="3172902" y="4132385"/>
                <a:chExt cx="355417" cy="335781"/>
              </a:xfrm>
            </p:grpSpPr>
            <p:grpSp>
              <p:nvGrpSpPr>
                <p:cNvPr id="39" name="Group 38">
                  <a:extLst>
                    <a:ext uri="{FF2B5EF4-FFF2-40B4-BE49-F238E27FC236}">
                      <a16:creationId xmlns:a16="http://schemas.microsoft.com/office/drawing/2014/main" id="{F86BADC7-52AB-4CDD-9407-C1E4B27FCF0D}"/>
                    </a:ext>
                  </a:extLst>
                </p:cNvPr>
                <p:cNvGrpSpPr/>
                <p:nvPr/>
              </p:nvGrpSpPr>
              <p:grpSpPr>
                <a:xfrm>
                  <a:off x="3234030" y="4132385"/>
                  <a:ext cx="233160" cy="110531"/>
                  <a:chOff x="3234867" y="4132385"/>
                  <a:chExt cx="233160" cy="110531"/>
                </a:xfrm>
              </p:grpSpPr>
              <p:sp>
                <p:nvSpPr>
                  <p:cNvPr id="47" name="Freeform: Shape 46">
                    <a:extLst>
                      <a:ext uri="{FF2B5EF4-FFF2-40B4-BE49-F238E27FC236}">
                        <a16:creationId xmlns:a16="http://schemas.microsoft.com/office/drawing/2014/main" id="{66F25163-3EF3-4A3D-93DC-51AE259948E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383E1FF4-5B76-4869-A1AC-3548DCCA23AF}"/>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04835BEC-EBAA-403E-B768-9F27E4D5AA74}"/>
                    </a:ext>
                  </a:extLst>
                </p:cNvPr>
                <p:cNvGrpSpPr/>
                <p:nvPr/>
              </p:nvGrpSpPr>
              <p:grpSpPr>
                <a:xfrm>
                  <a:off x="3172902" y="4245010"/>
                  <a:ext cx="355417" cy="110531"/>
                  <a:chOff x="3172902" y="4244590"/>
                  <a:chExt cx="355417" cy="110531"/>
                </a:xfrm>
              </p:grpSpPr>
              <p:sp>
                <p:nvSpPr>
                  <p:cNvPr id="44" name="Freeform: Shape 43">
                    <a:extLst>
                      <a:ext uri="{FF2B5EF4-FFF2-40B4-BE49-F238E27FC236}">
                        <a16:creationId xmlns:a16="http://schemas.microsoft.com/office/drawing/2014/main" id="{4FCB1555-3051-477F-BD78-574DA95C3ECD}"/>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822541B8-69A3-4D7E-8968-206C01D9CC89}"/>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76DAA861-3E72-44B6-86BC-703D95464ECC}"/>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B6486015-8CFD-4B8E-BC7B-3B1FAF8ADE60}"/>
                    </a:ext>
                  </a:extLst>
                </p:cNvPr>
                <p:cNvGrpSpPr/>
                <p:nvPr/>
              </p:nvGrpSpPr>
              <p:grpSpPr>
                <a:xfrm>
                  <a:off x="3234030" y="4357635"/>
                  <a:ext cx="233160" cy="110531"/>
                  <a:chOff x="3234867" y="4132385"/>
                  <a:chExt cx="233160" cy="110531"/>
                </a:xfrm>
              </p:grpSpPr>
              <p:sp>
                <p:nvSpPr>
                  <p:cNvPr id="42" name="Freeform: Shape 41">
                    <a:extLst>
                      <a:ext uri="{FF2B5EF4-FFF2-40B4-BE49-F238E27FC236}">
                        <a16:creationId xmlns:a16="http://schemas.microsoft.com/office/drawing/2014/main" id="{254B6875-2504-4BB5-941A-577C50FEA2A1}"/>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641B9568-6695-4682-9BFF-E2FBEBDB40D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3" name="Group 2">
              <a:extLst>
                <a:ext uri="{FF2B5EF4-FFF2-40B4-BE49-F238E27FC236}">
                  <a16:creationId xmlns:a16="http://schemas.microsoft.com/office/drawing/2014/main" id="{11A78AD4-8DCF-4114-B24C-D09E669AA018}"/>
                </a:ext>
              </a:extLst>
            </p:cNvPr>
            <p:cNvGrpSpPr/>
            <p:nvPr/>
          </p:nvGrpSpPr>
          <p:grpSpPr>
            <a:xfrm>
              <a:off x="917662" y="3216288"/>
              <a:ext cx="822960" cy="1159291"/>
              <a:chOff x="7370017" y="4650136"/>
              <a:chExt cx="822960" cy="1159291"/>
            </a:xfrm>
          </p:grpSpPr>
          <p:sp>
            <p:nvSpPr>
              <p:cNvPr id="49" name="Title 1">
                <a:extLst>
                  <a:ext uri="{FF2B5EF4-FFF2-40B4-BE49-F238E27FC236}">
                    <a16:creationId xmlns:a16="http://schemas.microsoft.com/office/drawing/2014/main" id="{8E1BCB13-6C9A-455A-A48F-83F7EEEAB08E}"/>
                  </a:ext>
                </a:extLst>
              </p:cNvPr>
              <p:cNvSpPr txBox="1">
                <a:spLocks/>
              </p:cNvSpPr>
              <p:nvPr/>
            </p:nvSpPr>
            <p:spPr>
              <a:xfrm>
                <a:off x="7370017" y="4986482"/>
                <a:ext cx="822960" cy="822945"/>
              </a:xfrm>
              <a:prstGeom prst="roundRect">
                <a:avLst>
                  <a:gd name="adj" fmla="val 4732"/>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5050"/>
                    </a:soli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p:txBody>
          </p:sp>
          <p:sp>
            <p:nvSpPr>
              <p:cNvPr id="50" name="Title 1">
                <a:extLst>
                  <a:ext uri="{FF2B5EF4-FFF2-40B4-BE49-F238E27FC236}">
                    <a16:creationId xmlns:a16="http://schemas.microsoft.com/office/drawing/2014/main" id="{AC541D30-C986-4065-A00E-38DBE6495A5C}"/>
                  </a:ext>
                </a:extLst>
              </p:cNvPr>
              <p:cNvSpPr txBox="1">
                <a:spLocks/>
              </p:cNvSpPr>
              <p:nvPr/>
            </p:nvSpPr>
            <p:spPr>
              <a:xfrm>
                <a:off x="7441332" y="4650136"/>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t>
                </a:r>
                <a:r>
                  <a:rPr lang="en-US"/>
                  <a:t>Pipelines</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51" name="Freeform: Shape 50">
                <a:extLst>
                  <a:ext uri="{FF2B5EF4-FFF2-40B4-BE49-F238E27FC236}">
                    <a16:creationId xmlns:a16="http://schemas.microsoft.com/office/drawing/2014/main" id="{8D445BFA-248C-4395-880D-4A3DF995EE12}"/>
                  </a:ext>
                </a:extLst>
              </p:cNvPr>
              <p:cNvSpPr>
                <a:spLocks noChangeAspect="1"/>
              </p:cNvSpPr>
              <p:nvPr/>
            </p:nvSpPr>
            <p:spPr bwMode="auto">
              <a:xfrm>
                <a:off x="7530037" y="5146575"/>
                <a:ext cx="502920" cy="502758"/>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53" name="Rectangle: Rounded Corners 52">
              <a:extLst>
                <a:ext uri="{FF2B5EF4-FFF2-40B4-BE49-F238E27FC236}">
                  <a16:creationId xmlns:a16="http://schemas.microsoft.com/office/drawing/2014/main" id="{B907E18F-711F-4104-8914-D3B6624B63A8}"/>
                </a:ext>
              </a:extLst>
            </p:cNvPr>
            <p:cNvSpPr/>
            <p:nvPr/>
          </p:nvSpPr>
          <p:spPr bwMode="auto">
            <a:xfrm>
              <a:off x="5107535" y="3552619"/>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4" name="Title 1">
              <a:extLst>
                <a:ext uri="{FF2B5EF4-FFF2-40B4-BE49-F238E27FC236}">
                  <a16:creationId xmlns:a16="http://schemas.microsoft.com/office/drawing/2014/main" id="{C2B4994D-94DA-43A1-9D28-0C1B269E7A24}"/>
                </a:ext>
              </a:extLst>
            </p:cNvPr>
            <p:cNvSpPr txBox="1">
              <a:spLocks/>
            </p:cNvSpPr>
            <p:nvPr/>
          </p:nvSpPr>
          <p:spPr>
            <a:xfrm>
              <a:off x="5067569" y="3194073"/>
              <a:ext cx="8966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 for containers</a:t>
              </a:r>
            </a:p>
          </p:txBody>
        </p:sp>
        <p:pic>
          <p:nvPicPr>
            <p:cNvPr id="55" name="Graphic 54">
              <a:extLst>
                <a:ext uri="{FF2B5EF4-FFF2-40B4-BE49-F238E27FC236}">
                  <a16:creationId xmlns:a16="http://schemas.microsoft.com/office/drawing/2014/main" id="{421B32CA-E2E1-4A36-B28B-09E0F009A35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26710" y="3671794"/>
              <a:ext cx="584611" cy="584611"/>
            </a:xfrm>
            <a:prstGeom prst="rect">
              <a:avLst/>
            </a:prstGeom>
          </p:spPr>
        </p:pic>
        <p:cxnSp>
          <p:nvCxnSpPr>
            <p:cNvPr id="9" name="Straight Arrow Connector 8">
              <a:extLst>
                <a:ext uri="{FF2B5EF4-FFF2-40B4-BE49-F238E27FC236}">
                  <a16:creationId xmlns:a16="http://schemas.microsoft.com/office/drawing/2014/main" id="{E8F3C193-F3D0-46D7-895F-C8753281EF8C}"/>
                </a:ext>
              </a:extLst>
            </p:cNvPr>
            <p:cNvCxnSpPr>
              <a:cxnSpLocks/>
            </p:cNvCxnSpPr>
            <p:nvPr/>
          </p:nvCxnSpPr>
          <p:spPr>
            <a:xfrm flipV="1">
              <a:off x="1740622" y="3964099"/>
              <a:ext cx="1582602" cy="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1DEC590-E488-4A4B-AC16-4D73270280E2}"/>
                </a:ext>
              </a:extLst>
            </p:cNvPr>
            <p:cNvCxnSpPr>
              <a:cxnSpLocks/>
              <a:stCxn id="37" idx="3"/>
              <a:endCxn id="53" idx="1"/>
            </p:cNvCxnSpPr>
            <p:nvPr/>
          </p:nvCxnSpPr>
          <p:spPr>
            <a:xfrm>
              <a:off x="4146184" y="3964099"/>
              <a:ext cx="96135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39CF238-3203-4805-B5A3-F0F77AC4B331}"/>
                </a:ext>
              </a:extLst>
            </p:cNvPr>
            <p:cNvGrpSpPr/>
            <p:nvPr/>
          </p:nvGrpSpPr>
          <p:grpSpPr>
            <a:xfrm>
              <a:off x="3323224" y="4896932"/>
              <a:ext cx="822960" cy="1184981"/>
              <a:chOff x="8178607" y="4679219"/>
              <a:chExt cx="822960" cy="1184981"/>
            </a:xfrm>
          </p:grpSpPr>
          <p:grpSp>
            <p:nvGrpSpPr>
              <p:cNvPr id="73" name="Group 72">
                <a:extLst>
                  <a:ext uri="{FF2B5EF4-FFF2-40B4-BE49-F238E27FC236}">
                    <a16:creationId xmlns:a16="http://schemas.microsoft.com/office/drawing/2014/main" id="{83972F30-2D64-4464-80CC-B1BB0CF97D24}"/>
                  </a:ext>
                </a:extLst>
              </p:cNvPr>
              <p:cNvGrpSpPr/>
              <p:nvPr/>
            </p:nvGrpSpPr>
            <p:grpSpPr>
              <a:xfrm>
                <a:off x="8298154" y="5189956"/>
                <a:ext cx="583866" cy="525529"/>
                <a:chOff x="2878931" y="2940843"/>
                <a:chExt cx="1095375" cy="971550"/>
              </a:xfrm>
            </p:grpSpPr>
            <p:sp>
              <p:nvSpPr>
                <p:cNvPr id="74" name="Freeform: Shape 84">
                  <a:extLst>
                    <a:ext uri="{FF2B5EF4-FFF2-40B4-BE49-F238E27FC236}">
                      <a16:creationId xmlns:a16="http://schemas.microsoft.com/office/drawing/2014/main" id="{9835303D-FE0E-4ACD-BD18-B1FAB895F5F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rgbClr val="0F78D4"/>
                  </a:solidFill>
                  <a:prstDash val="solid"/>
                  <a:round/>
                </a:ln>
              </p:spPr>
              <p:txBody>
                <a:bodyPr/>
                <a:lstStyle/>
                <a:p>
                  <a:pPr defTabSz="951121">
                    <a:lnSpc>
                      <a:spcPct val="90000"/>
                    </a:lnSpc>
                    <a:defRPr/>
                  </a:pPr>
                  <a:endParaRPr lang="en-US" sz="1224">
                    <a:solidFill>
                      <a:srgbClr val="505050"/>
                    </a:solidFill>
                    <a:latin typeface="Segoe UI"/>
                  </a:endParaRPr>
                </a:p>
              </p:txBody>
            </p:sp>
            <p:sp>
              <p:nvSpPr>
                <p:cNvPr id="75" name="Freeform: Shape 85">
                  <a:extLst>
                    <a:ext uri="{FF2B5EF4-FFF2-40B4-BE49-F238E27FC236}">
                      <a16:creationId xmlns:a16="http://schemas.microsoft.com/office/drawing/2014/main" id="{2F81753C-F384-44D6-B462-435F40CA62A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rgbClr val="0F78D4"/>
                  </a:solidFill>
                  <a:prstDash val="solid"/>
                  <a:round/>
                </a:ln>
              </p:spPr>
              <p:txBody>
                <a:bodyPr/>
                <a:lstStyle/>
                <a:p>
                  <a:pPr defTabSz="951121">
                    <a:lnSpc>
                      <a:spcPct val="90000"/>
                    </a:lnSpc>
                    <a:defRPr/>
                  </a:pPr>
                  <a:endParaRPr lang="en-US" sz="1224">
                    <a:solidFill>
                      <a:srgbClr val="505050"/>
                    </a:solidFill>
                    <a:latin typeface="Segoe UI"/>
                  </a:endParaRPr>
                </a:p>
              </p:txBody>
            </p:sp>
            <p:sp>
              <p:nvSpPr>
                <p:cNvPr id="76" name="Freeform: Shape 86">
                  <a:extLst>
                    <a:ext uri="{FF2B5EF4-FFF2-40B4-BE49-F238E27FC236}">
                      <a16:creationId xmlns:a16="http://schemas.microsoft.com/office/drawing/2014/main" id="{EFD456B7-D96D-4532-BCD0-88FF5E28E6E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rgbClr val="0F78D4"/>
                  </a:solidFill>
                  <a:prstDash val="solid"/>
                  <a:round/>
                </a:ln>
              </p:spPr>
              <p:txBody>
                <a:bodyPr/>
                <a:lstStyle/>
                <a:p>
                  <a:pPr defTabSz="951121">
                    <a:lnSpc>
                      <a:spcPct val="90000"/>
                    </a:lnSpc>
                    <a:defRPr/>
                  </a:pPr>
                  <a:endParaRPr lang="en-US" sz="1224">
                    <a:solidFill>
                      <a:srgbClr val="505050"/>
                    </a:solidFill>
                    <a:latin typeface="Segoe UI"/>
                  </a:endParaRPr>
                </a:p>
              </p:txBody>
            </p:sp>
            <p:sp>
              <p:nvSpPr>
                <p:cNvPr id="77" name="Freeform: Shape 87">
                  <a:extLst>
                    <a:ext uri="{FF2B5EF4-FFF2-40B4-BE49-F238E27FC236}">
                      <a16:creationId xmlns:a16="http://schemas.microsoft.com/office/drawing/2014/main" id="{FFEA3B76-7910-4E17-8F52-57AE134D7D3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FFFFF"/>
                </a:solidFill>
                <a:ln w="12700" cap="rnd">
                  <a:solidFill>
                    <a:srgbClr val="0F78D4"/>
                  </a:solidFill>
                  <a:prstDash val="solid"/>
                  <a:round/>
                </a:ln>
              </p:spPr>
              <p:txBody>
                <a:bodyPr/>
                <a:lstStyle/>
                <a:p>
                  <a:pPr defTabSz="951121">
                    <a:lnSpc>
                      <a:spcPct val="90000"/>
                    </a:lnSpc>
                    <a:defRPr/>
                  </a:pPr>
                  <a:endParaRPr lang="en-US" sz="1224">
                    <a:solidFill>
                      <a:srgbClr val="505050"/>
                    </a:solidFill>
                    <a:latin typeface="Segoe UI"/>
                  </a:endParaRPr>
                </a:p>
              </p:txBody>
            </p:sp>
            <p:sp>
              <p:nvSpPr>
                <p:cNvPr id="78" name="Freeform: Shape 88">
                  <a:extLst>
                    <a:ext uri="{FF2B5EF4-FFF2-40B4-BE49-F238E27FC236}">
                      <a16:creationId xmlns:a16="http://schemas.microsoft.com/office/drawing/2014/main" id="{7BCA7B6F-DFE7-4999-A713-A58B2EA19BF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rgbClr val="0F78D4"/>
                  </a:solidFill>
                  <a:prstDash val="solid"/>
                  <a:round/>
                </a:ln>
              </p:spPr>
              <p:txBody>
                <a:bodyPr/>
                <a:lstStyle/>
                <a:p>
                  <a:pPr defTabSz="951121">
                    <a:lnSpc>
                      <a:spcPct val="90000"/>
                    </a:lnSpc>
                    <a:defRPr/>
                  </a:pPr>
                  <a:endParaRPr lang="en-US" sz="1224">
                    <a:solidFill>
                      <a:srgbClr val="505050"/>
                    </a:solidFill>
                    <a:latin typeface="Segoe UI"/>
                  </a:endParaRPr>
                </a:p>
              </p:txBody>
            </p:sp>
            <p:sp>
              <p:nvSpPr>
                <p:cNvPr id="79" name="Freeform: Shape 89">
                  <a:extLst>
                    <a:ext uri="{FF2B5EF4-FFF2-40B4-BE49-F238E27FC236}">
                      <a16:creationId xmlns:a16="http://schemas.microsoft.com/office/drawing/2014/main" id="{096055EC-AB95-4078-81BD-A38C910D58FD}"/>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rgbClr val="0F78D4"/>
                  </a:solidFill>
                  <a:prstDash val="solid"/>
                  <a:round/>
                </a:ln>
              </p:spPr>
              <p:txBody>
                <a:bodyPr/>
                <a:lstStyle/>
                <a:p>
                  <a:pPr defTabSz="951121">
                    <a:lnSpc>
                      <a:spcPct val="90000"/>
                    </a:lnSpc>
                    <a:defRPr/>
                  </a:pPr>
                  <a:endParaRPr lang="en-US" sz="1224">
                    <a:solidFill>
                      <a:srgbClr val="505050"/>
                    </a:solidFill>
                    <a:latin typeface="Segoe UI"/>
                  </a:endParaRPr>
                </a:p>
              </p:txBody>
            </p:sp>
            <p:sp>
              <p:nvSpPr>
                <p:cNvPr id="80" name="Freeform: Shape 90">
                  <a:extLst>
                    <a:ext uri="{FF2B5EF4-FFF2-40B4-BE49-F238E27FC236}">
                      <a16:creationId xmlns:a16="http://schemas.microsoft.com/office/drawing/2014/main" id="{FAB40A2C-79F4-4E7E-A64C-8C6D4C7F7D3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rgbClr val="0F78D4"/>
                  </a:solidFill>
                  <a:prstDash val="solid"/>
                  <a:round/>
                </a:ln>
              </p:spPr>
              <p:txBody>
                <a:bodyPr/>
                <a:lstStyle/>
                <a:p>
                  <a:pPr defTabSz="951121">
                    <a:lnSpc>
                      <a:spcPct val="90000"/>
                    </a:lnSpc>
                    <a:defRPr/>
                  </a:pPr>
                  <a:endParaRPr lang="en-US" sz="1224">
                    <a:solidFill>
                      <a:srgbClr val="505050"/>
                    </a:solidFill>
                    <a:latin typeface="Segoe UI"/>
                  </a:endParaRPr>
                </a:p>
              </p:txBody>
            </p:sp>
          </p:grpSp>
          <p:sp>
            <p:nvSpPr>
              <p:cNvPr id="82" name="Title 1">
                <a:extLst>
                  <a:ext uri="{FF2B5EF4-FFF2-40B4-BE49-F238E27FC236}">
                    <a16:creationId xmlns:a16="http://schemas.microsoft.com/office/drawing/2014/main" id="{60AF4FD0-C809-4903-AD34-1B361A3D21AA}"/>
                  </a:ext>
                </a:extLst>
              </p:cNvPr>
              <p:cNvSpPr txBox="1">
                <a:spLocks/>
              </p:cNvSpPr>
              <p:nvPr/>
            </p:nvSpPr>
            <p:spPr>
              <a:xfrm>
                <a:off x="8231297" y="4679219"/>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ACI burst from AKS</a:t>
                </a:r>
              </a:p>
            </p:txBody>
          </p:sp>
          <p:sp>
            <p:nvSpPr>
              <p:cNvPr id="83" name="Rectangle: Rounded Corners 82">
                <a:extLst>
                  <a:ext uri="{FF2B5EF4-FFF2-40B4-BE49-F238E27FC236}">
                    <a16:creationId xmlns:a16="http://schemas.microsoft.com/office/drawing/2014/main" id="{9F0A9276-F33B-4ED3-9399-46408A8FC9CD}"/>
                  </a:ext>
                </a:extLst>
              </p:cNvPr>
              <p:cNvSpPr/>
              <p:nvPr/>
            </p:nvSpPr>
            <p:spPr bwMode="auto">
              <a:xfrm>
                <a:off x="8178607" y="5041240"/>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EE9C1610-E506-49AA-9B1F-564DDB7ECA0C}"/>
                </a:ext>
              </a:extLst>
            </p:cNvPr>
            <p:cNvGrpSpPr/>
            <p:nvPr/>
          </p:nvGrpSpPr>
          <p:grpSpPr>
            <a:xfrm>
              <a:off x="3585140" y="4477134"/>
              <a:ext cx="767719" cy="318244"/>
              <a:chOff x="8410587" y="4399501"/>
              <a:chExt cx="767719" cy="318244"/>
            </a:xfrm>
          </p:grpSpPr>
          <p:sp>
            <p:nvSpPr>
              <p:cNvPr id="100" name="Plus Sign 99">
                <a:extLst>
                  <a:ext uri="{FF2B5EF4-FFF2-40B4-BE49-F238E27FC236}">
                    <a16:creationId xmlns:a16="http://schemas.microsoft.com/office/drawing/2014/main" id="{FF83FD7C-571A-4E64-91F1-E0C66187061D}"/>
                  </a:ext>
                </a:extLst>
              </p:cNvPr>
              <p:cNvSpPr/>
              <p:nvPr/>
            </p:nvSpPr>
            <p:spPr bwMode="auto">
              <a:xfrm>
                <a:off x="8410587" y="4399501"/>
                <a:ext cx="298740" cy="318244"/>
              </a:xfrm>
              <a:prstGeom prst="mathPlus">
                <a:avLst>
                  <a:gd name="adj1" fmla="val 2382"/>
                </a:avLst>
              </a:prstGeom>
              <a:solidFill>
                <a:schemeClr val="accent1"/>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96D0EC0F-BD52-45B1-AA1B-922EDBC25D48}"/>
                  </a:ext>
                </a:extLst>
              </p:cNvPr>
              <p:cNvSpPr/>
              <p:nvPr/>
            </p:nvSpPr>
            <p:spPr>
              <a:xfrm>
                <a:off x="8661818" y="4431665"/>
                <a:ext cx="516488" cy="253916"/>
              </a:xfrm>
              <a:prstGeom prst="rect">
                <a:avLst/>
              </a:prstGeom>
            </p:spPr>
            <p:txBody>
              <a:bodyPr wrap="none">
                <a:spAutoFit/>
              </a:bodyPr>
              <a:lstStyle/>
              <a:p>
                <a:r>
                  <a:rPr lang="en-US" sz="1000" kern="0">
                    <a:solidFill>
                      <a:srgbClr val="00B050"/>
                    </a:solidFill>
                    <a:latin typeface="Segoe UI Semibold" panose="020B0702040204020203" pitchFamily="34" charset="0"/>
                    <a:ea typeface="Segoe UI Light" charset="0"/>
                    <a:cs typeface="Segoe UI Semibold" panose="020B0702040204020203" pitchFamily="34" charset="0"/>
                  </a:rPr>
                  <a:t>NEW!</a:t>
                </a:r>
                <a:endParaRPr lang="en-US" sz="1000">
                  <a:solidFill>
                    <a:srgbClr val="00B050"/>
                  </a:solidFill>
                  <a:latin typeface="Segoe UI Semibold" panose="020B0702040204020203" pitchFamily="34" charset="0"/>
                  <a:cs typeface="Segoe UI Semibold" panose="020B0702040204020203" pitchFamily="34" charset="0"/>
                </a:endParaRPr>
              </a:p>
            </p:txBody>
          </p:sp>
        </p:grpSp>
        <p:grpSp>
          <p:nvGrpSpPr>
            <p:cNvPr id="18" name="Group 17">
              <a:extLst>
                <a:ext uri="{FF2B5EF4-FFF2-40B4-BE49-F238E27FC236}">
                  <a16:creationId xmlns:a16="http://schemas.microsoft.com/office/drawing/2014/main" id="{16110DDA-0DBF-4967-8673-F7EA991C9010}"/>
                </a:ext>
              </a:extLst>
            </p:cNvPr>
            <p:cNvGrpSpPr/>
            <p:nvPr/>
          </p:nvGrpSpPr>
          <p:grpSpPr>
            <a:xfrm>
              <a:off x="2082307" y="2694463"/>
              <a:ext cx="899233" cy="1227118"/>
              <a:chOff x="6500334" y="2694463"/>
              <a:chExt cx="899233" cy="1227118"/>
            </a:xfrm>
          </p:grpSpPr>
          <p:cxnSp>
            <p:nvCxnSpPr>
              <p:cNvPr id="15" name="Straight Connector 14">
                <a:extLst>
                  <a:ext uri="{FF2B5EF4-FFF2-40B4-BE49-F238E27FC236}">
                    <a16:creationId xmlns:a16="http://schemas.microsoft.com/office/drawing/2014/main" id="{99AAC6A5-FC1E-417A-BE47-3AF21F244DE1}"/>
                  </a:ext>
                </a:extLst>
              </p:cNvPr>
              <p:cNvCxnSpPr>
                <a:cxnSpLocks/>
              </p:cNvCxnSpPr>
              <p:nvPr/>
            </p:nvCxnSpPr>
            <p:spPr>
              <a:xfrm flipV="1">
                <a:off x="6945127" y="3301285"/>
                <a:ext cx="0" cy="62029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599CE917-C7CA-4C03-96E6-64FDD7BBC909}"/>
                  </a:ext>
                </a:extLst>
              </p:cNvPr>
              <p:cNvGrpSpPr/>
              <p:nvPr/>
            </p:nvGrpSpPr>
            <p:grpSpPr>
              <a:xfrm>
                <a:off x="6500334" y="2694463"/>
                <a:ext cx="899233" cy="570449"/>
                <a:chOff x="6500334" y="2694463"/>
                <a:chExt cx="899233" cy="570449"/>
              </a:xfrm>
            </p:grpSpPr>
            <p:sp>
              <p:nvSpPr>
                <p:cNvPr id="102" name="Glasses_EA16" title="Icon of eye glasses">
                  <a:extLst>
                    <a:ext uri="{FF2B5EF4-FFF2-40B4-BE49-F238E27FC236}">
                      <a16:creationId xmlns:a16="http://schemas.microsoft.com/office/drawing/2014/main" id="{1D5E1436-2F57-4476-BE88-8CD7668D5D18}"/>
                    </a:ext>
                  </a:extLst>
                </p:cNvPr>
                <p:cNvSpPr>
                  <a:spLocks noChangeAspect="1" noEditPoints="1"/>
                </p:cNvSpPr>
                <p:nvPr/>
              </p:nvSpPr>
              <p:spPr bwMode="auto">
                <a:xfrm>
                  <a:off x="6637693" y="2931862"/>
                  <a:ext cx="624515" cy="333050"/>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Title 1">
                  <a:extLst>
                    <a:ext uri="{FF2B5EF4-FFF2-40B4-BE49-F238E27FC236}">
                      <a16:creationId xmlns:a16="http://schemas.microsoft.com/office/drawing/2014/main" id="{1D88F6D5-DF33-4B43-A8EF-29E4476D1193}"/>
                    </a:ext>
                  </a:extLst>
                </p:cNvPr>
                <p:cNvSpPr txBox="1">
                  <a:spLocks/>
                </p:cNvSpPr>
                <p:nvPr/>
              </p:nvSpPr>
              <p:spPr>
                <a:xfrm>
                  <a:off x="6500334" y="2694463"/>
                  <a:ext cx="899233"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Observability</a:t>
                  </a:r>
                </a:p>
              </p:txBody>
            </p:sp>
          </p:grpSp>
        </p:grpSp>
        <p:grpSp>
          <p:nvGrpSpPr>
            <p:cNvPr id="5" name="Group 4">
              <a:extLst>
                <a:ext uri="{FF2B5EF4-FFF2-40B4-BE49-F238E27FC236}">
                  <a16:creationId xmlns:a16="http://schemas.microsoft.com/office/drawing/2014/main" id="{161AD152-D3B6-47AB-8033-1A03A68113F5}"/>
                </a:ext>
              </a:extLst>
            </p:cNvPr>
            <p:cNvGrpSpPr/>
            <p:nvPr/>
          </p:nvGrpSpPr>
          <p:grpSpPr>
            <a:xfrm>
              <a:off x="6959898" y="1509370"/>
              <a:ext cx="3606255" cy="4909457"/>
              <a:chOff x="7353300" y="1747157"/>
              <a:chExt cx="3606255" cy="4909457"/>
            </a:xfrm>
          </p:grpSpPr>
          <p:grpSp>
            <p:nvGrpSpPr>
              <p:cNvPr id="4" name="Group 3">
                <a:extLst>
                  <a:ext uri="{FF2B5EF4-FFF2-40B4-BE49-F238E27FC236}">
                    <a16:creationId xmlns:a16="http://schemas.microsoft.com/office/drawing/2014/main" id="{581C0369-1E66-4169-B1D2-09FE4EA1B225}"/>
                  </a:ext>
                </a:extLst>
              </p:cNvPr>
              <p:cNvGrpSpPr/>
              <p:nvPr/>
            </p:nvGrpSpPr>
            <p:grpSpPr>
              <a:xfrm>
                <a:off x="7632766" y="1969006"/>
                <a:ext cx="3326789" cy="4465758"/>
                <a:chOff x="7632766" y="2006209"/>
                <a:chExt cx="3326789" cy="4465758"/>
              </a:xfrm>
            </p:grpSpPr>
            <p:sp>
              <p:nvSpPr>
                <p:cNvPr id="28" name="Title 16">
                  <a:extLst>
                    <a:ext uri="{FF2B5EF4-FFF2-40B4-BE49-F238E27FC236}">
                      <a16:creationId xmlns:a16="http://schemas.microsoft.com/office/drawing/2014/main" id="{A8FCCB81-0E64-49B0-9C99-458A174DAC33}"/>
                    </a:ext>
                  </a:extLst>
                </p:cNvPr>
                <p:cNvSpPr txBox="1">
                  <a:spLocks/>
                </p:cNvSpPr>
                <p:nvPr/>
              </p:nvSpPr>
              <p:spPr>
                <a:xfrm>
                  <a:off x="7632766" y="2006209"/>
                  <a:ext cx="3326789" cy="861774"/>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a:buNone/>
                  </a:pPr>
                  <a:r>
                    <a:rPr lang="en-US">
                      <a:latin typeface="Segoe UI Semibold" panose="020B0702040204020203" pitchFamily="34" charset="0"/>
                      <a:cs typeface="Segoe UI Semibold" panose="020B0702040204020203" pitchFamily="34" charset="0"/>
                    </a:rPr>
                    <a:t>Visualization</a:t>
                  </a:r>
                </a:p>
                <a:p>
                  <a:pPr marL="0" indent="0">
                    <a:buNone/>
                  </a:pPr>
                  <a:r>
                    <a:rPr lang="en-US">
                      <a:solidFill>
                        <a:srgbClr val="000000"/>
                      </a:solidFill>
                    </a:rPr>
                    <a:t>Visualize overall health and performance from clusters to containers with drill downs and filters</a:t>
                  </a:r>
                </a:p>
              </p:txBody>
            </p:sp>
            <p:sp>
              <p:nvSpPr>
                <p:cNvPr id="31" name="Title 16">
                  <a:extLst>
                    <a:ext uri="{FF2B5EF4-FFF2-40B4-BE49-F238E27FC236}">
                      <a16:creationId xmlns:a16="http://schemas.microsoft.com/office/drawing/2014/main" id="{5A47256E-9B29-46C2-A041-2A75B2A86632}"/>
                    </a:ext>
                  </a:extLst>
                </p:cNvPr>
                <p:cNvSpPr txBox="1">
                  <a:spLocks/>
                </p:cNvSpPr>
                <p:nvPr/>
              </p:nvSpPr>
              <p:spPr>
                <a:xfrm>
                  <a:off x="7632766" y="3068787"/>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a:buNone/>
                  </a:pPr>
                  <a:r>
                    <a:rPr lang="en-US">
                      <a:latin typeface="Segoe UI Semibold" panose="020B0702040204020203" pitchFamily="34" charset="0"/>
                      <a:cs typeface="Segoe UI Semibold" panose="020B0702040204020203" pitchFamily="34" charset="0"/>
                    </a:rPr>
                    <a:t>Insights</a:t>
                  </a:r>
                </a:p>
                <a:p>
                  <a:pPr marL="0" indent="0">
                    <a:buNone/>
                  </a:pPr>
                  <a:r>
                    <a:rPr lang="en-US">
                      <a:solidFill>
                        <a:srgbClr val="000000"/>
                      </a:solidFill>
                    </a:rPr>
                    <a:t>Provide insights with multi-cluster health roll up view</a:t>
                  </a:r>
                </a:p>
              </p:txBody>
            </p:sp>
            <p:sp>
              <p:nvSpPr>
                <p:cNvPr id="32" name="Title 16">
                  <a:extLst>
                    <a:ext uri="{FF2B5EF4-FFF2-40B4-BE49-F238E27FC236}">
                      <a16:creationId xmlns:a16="http://schemas.microsoft.com/office/drawing/2014/main" id="{35B46280-2D0A-48C8-822C-794121814D52}"/>
                    </a:ext>
                  </a:extLst>
                </p:cNvPr>
                <p:cNvSpPr txBox="1">
                  <a:spLocks/>
                </p:cNvSpPr>
                <p:nvPr/>
              </p:nvSpPr>
              <p:spPr>
                <a:xfrm>
                  <a:off x="7632766" y="3915922"/>
                  <a:ext cx="3326789" cy="861774"/>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a:buNone/>
                  </a:pPr>
                  <a:r>
                    <a:rPr lang="en-US">
                      <a:latin typeface="Segoe UI Semibold" panose="020B0702040204020203" pitchFamily="34" charset="0"/>
                      <a:cs typeface="Segoe UI Semibold" panose="020B0702040204020203" pitchFamily="34" charset="0"/>
                    </a:rPr>
                    <a:t>Monitor &amp; Analyze</a:t>
                  </a:r>
                </a:p>
                <a:p>
                  <a:pPr marL="0" indent="0">
                    <a:buNone/>
                  </a:pPr>
                  <a:r>
                    <a:rPr lang="en-US">
                      <a:solidFill>
                        <a:srgbClr val="000000"/>
                      </a:solidFill>
                    </a:rPr>
                    <a:t>Monitor and analyze Kubernetes and container deployment performance, events, health, and logs</a:t>
                  </a:r>
                </a:p>
              </p:txBody>
            </p:sp>
            <p:sp>
              <p:nvSpPr>
                <p:cNvPr id="33" name="Title 16">
                  <a:extLst>
                    <a:ext uri="{FF2B5EF4-FFF2-40B4-BE49-F238E27FC236}">
                      <a16:creationId xmlns:a16="http://schemas.microsoft.com/office/drawing/2014/main" id="{1AFA42D3-916A-4F06-8CE9-6514EFF558A2}"/>
                    </a:ext>
                  </a:extLst>
                </p:cNvPr>
                <p:cNvSpPr txBox="1">
                  <a:spLocks/>
                </p:cNvSpPr>
                <p:nvPr/>
              </p:nvSpPr>
              <p:spPr>
                <a:xfrm>
                  <a:off x="7632766" y="4978500"/>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a:buNone/>
                  </a:pPr>
                  <a:r>
                    <a:rPr lang="en-US">
                      <a:latin typeface="Segoe UI Semibold" panose="020B0702040204020203" pitchFamily="34" charset="0"/>
                      <a:cs typeface="Segoe UI Semibold" panose="020B0702040204020203" pitchFamily="34" charset="0"/>
                    </a:rPr>
                    <a:t>Response</a:t>
                  </a:r>
                </a:p>
                <a:p>
                  <a:pPr marL="0" indent="0">
                    <a:buNone/>
                  </a:pPr>
                  <a:r>
                    <a:rPr lang="en-US">
                      <a:solidFill>
                        <a:srgbClr val="000000"/>
                      </a:solidFill>
                    </a:rPr>
                    <a:t>Native alerting with integration to issue managements and ITSM tools</a:t>
                  </a:r>
                </a:p>
              </p:txBody>
            </p:sp>
            <p:sp>
              <p:nvSpPr>
                <p:cNvPr id="34" name="Title 16">
                  <a:extLst>
                    <a:ext uri="{FF2B5EF4-FFF2-40B4-BE49-F238E27FC236}">
                      <a16:creationId xmlns:a16="http://schemas.microsoft.com/office/drawing/2014/main" id="{0A353EBF-0B5D-4644-B99C-8F7BB9B16E5E}"/>
                    </a:ext>
                  </a:extLst>
                </p:cNvPr>
                <p:cNvSpPr txBox="1">
                  <a:spLocks/>
                </p:cNvSpPr>
                <p:nvPr/>
              </p:nvSpPr>
              <p:spPr>
                <a:xfrm>
                  <a:off x="7632766" y="5825636"/>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a:buNone/>
                  </a:pPr>
                  <a:r>
                    <a:rPr lang="en-US">
                      <a:latin typeface="Segoe UI Semibold" panose="020B0702040204020203" pitchFamily="34" charset="0"/>
                      <a:cs typeface="Segoe UI Semibold" panose="020B0702040204020203" pitchFamily="34" charset="0"/>
                    </a:rPr>
                    <a:t>Observability</a:t>
                  </a:r>
                </a:p>
                <a:p>
                  <a:pPr marL="0" indent="0">
                    <a:buNone/>
                  </a:pPr>
                  <a:r>
                    <a:rPr lang="en-US">
                      <a:solidFill>
                        <a:srgbClr val="000000"/>
                      </a:solidFill>
                    </a:rPr>
                    <a:t>Observe live container logs on container deployment status</a:t>
                  </a:r>
                </a:p>
              </p:txBody>
            </p:sp>
          </p:grpSp>
          <p:sp>
            <p:nvSpPr>
              <p:cNvPr id="2" name="Left Bracket 1">
                <a:extLst>
                  <a:ext uri="{FF2B5EF4-FFF2-40B4-BE49-F238E27FC236}">
                    <a16:creationId xmlns:a16="http://schemas.microsoft.com/office/drawing/2014/main" id="{91CC8605-58D7-4451-A797-5906681629AA}"/>
                  </a:ext>
                </a:extLst>
              </p:cNvPr>
              <p:cNvSpPr/>
              <p:nvPr/>
            </p:nvSpPr>
            <p:spPr>
              <a:xfrm>
                <a:off x="7353300" y="1747157"/>
                <a:ext cx="174869" cy="4909457"/>
              </a:xfrm>
              <a:prstGeom prst="leftBracket">
                <a:avLst/>
              </a:prstGeom>
              <a:ln w="12700">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56" name="Straight Arrow Connector 55">
              <a:extLst>
                <a:ext uri="{FF2B5EF4-FFF2-40B4-BE49-F238E27FC236}">
                  <a16:creationId xmlns:a16="http://schemas.microsoft.com/office/drawing/2014/main" id="{1667972E-81D7-4195-8457-EAC211003A48}"/>
                </a:ext>
              </a:extLst>
            </p:cNvPr>
            <p:cNvCxnSpPr>
              <a:cxnSpLocks/>
              <a:stCxn id="53" idx="3"/>
              <a:endCxn id="2" idx="1"/>
            </p:cNvCxnSpPr>
            <p:nvPr/>
          </p:nvCxnSpPr>
          <p:spPr>
            <a:xfrm>
              <a:off x="5930495" y="3964099"/>
              <a:ext cx="1029403" cy="0"/>
            </a:xfrm>
            <a:prstGeom prst="straightConnector1">
              <a:avLst/>
            </a:prstGeom>
            <a:ln w="12700">
              <a:solidFill>
                <a:srgbClr val="0F78D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Title 10">
            <a:extLst>
              <a:ext uri="{FF2B5EF4-FFF2-40B4-BE49-F238E27FC236}">
                <a16:creationId xmlns:a16="http://schemas.microsoft.com/office/drawing/2014/main" id="{5AD7292C-4BA5-4160-A589-EDC742920098}"/>
              </a:ext>
            </a:extLst>
          </p:cNvPr>
          <p:cNvSpPr>
            <a:spLocks noGrp="1"/>
          </p:cNvSpPr>
          <p:nvPr>
            <p:ph type="title"/>
          </p:nvPr>
        </p:nvSpPr>
        <p:spPr/>
        <p:txBody>
          <a:bodyPr/>
          <a:lstStyle/>
          <a:p>
            <a:r>
              <a:rPr lang="en-US" dirty="0">
                <a:solidFill>
                  <a:schemeClr val="accent3"/>
                </a:solidFill>
              </a:rPr>
              <a:t>Azure Monitor for Containers overview</a:t>
            </a:r>
          </a:p>
        </p:txBody>
      </p:sp>
    </p:spTree>
    <p:extLst>
      <p:ext uri="{BB962C8B-B14F-4D97-AF65-F5344CB8AC3E}">
        <p14:creationId xmlns:p14="http://schemas.microsoft.com/office/powerpoint/2010/main" val="355879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2" y="2125677"/>
            <a:ext cx="6402388" cy="3657560"/>
          </a:xfrm>
        </p:spPr>
        <p:txBody>
          <a:bodyPr/>
          <a:lstStyle/>
          <a:p>
            <a:r>
              <a:rPr lang="en-US" sz="4000" dirty="0"/>
              <a:t>Module 7 – Monitoring and Troubleshooting Containers </a:t>
            </a:r>
            <a:br>
              <a:rPr lang="en-US" sz="4000" dirty="0"/>
            </a:br>
            <a:br>
              <a:rPr lang="en-US" sz="4000" dirty="0"/>
            </a:b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262480-46B4-4A8C-9789-9F5E73B6141A}"/>
              </a:ext>
            </a:extLst>
          </p:cNvPr>
          <p:cNvSpPr>
            <a:spLocks noGrp="1"/>
          </p:cNvSpPr>
          <p:nvPr>
            <p:ph type="title"/>
          </p:nvPr>
        </p:nvSpPr>
        <p:spPr/>
        <p:txBody>
          <a:bodyPr/>
          <a:lstStyle/>
          <a:p>
            <a:r>
              <a:rPr lang="en-US" sz="4488" dirty="0">
                <a:solidFill>
                  <a:schemeClr val="accent3"/>
                </a:solidFill>
              </a:rPr>
              <a:t>Single-pane view </a:t>
            </a:r>
          </a:p>
        </p:txBody>
      </p:sp>
      <p:grpSp>
        <p:nvGrpSpPr>
          <p:cNvPr id="127" name="Container group">
            <a:extLst>
              <a:ext uri="{FF2B5EF4-FFF2-40B4-BE49-F238E27FC236}">
                <a16:creationId xmlns:a16="http://schemas.microsoft.com/office/drawing/2014/main" id="{B997A1A3-4CCD-4FA1-BA8C-BEF760148C76}"/>
              </a:ext>
            </a:extLst>
          </p:cNvPr>
          <p:cNvGrpSpPr/>
          <p:nvPr/>
        </p:nvGrpSpPr>
        <p:grpSpPr>
          <a:xfrm>
            <a:off x="5446490" y="3299356"/>
            <a:ext cx="1543495" cy="1908979"/>
            <a:chOff x="328649" y="2104417"/>
            <a:chExt cx="1513368" cy="1871718"/>
          </a:xfrm>
        </p:grpSpPr>
        <p:sp>
          <p:nvSpPr>
            <p:cNvPr id="128" name="Oval 127">
              <a:extLst>
                <a:ext uri="{FF2B5EF4-FFF2-40B4-BE49-F238E27FC236}">
                  <a16:creationId xmlns:a16="http://schemas.microsoft.com/office/drawing/2014/main" id="{B2657D67-4C1E-4023-9E38-236326817FBD}"/>
                </a:ext>
              </a:extLst>
            </p:cNvPr>
            <p:cNvSpPr/>
            <p:nvPr/>
          </p:nvSpPr>
          <p:spPr>
            <a:xfrm>
              <a:off x="328649" y="2487577"/>
              <a:ext cx="1513368" cy="1488558"/>
            </a:xfrm>
            <a:prstGeom prst="ellipse">
              <a:avLst/>
            </a:prstGeom>
            <a:noFill/>
            <a:ln w="19050">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pic>
          <p:nvPicPr>
            <p:cNvPr id="129" name="Graphic 128">
              <a:extLst>
                <a:ext uri="{FF2B5EF4-FFF2-40B4-BE49-F238E27FC236}">
                  <a16:creationId xmlns:a16="http://schemas.microsoft.com/office/drawing/2014/main" id="{4FCF6F57-0B1B-4A2F-8389-46E557061B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208" y="2979482"/>
              <a:ext cx="476250" cy="476250"/>
            </a:xfrm>
            <a:prstGeom prst="rect">
              <a:avLst/>
            </a:prstGeom>
          </p:spPr>
        </p:pic>
        <p:sp>
          <p:nvSpPr>
            <p:cNvPr id="130" name="TextBox 129">
              <a:extLst>
                <a:ext uri="{FF2B5EF4-FFF2-40B4-BE49-F238E27FC236}">
                  <a16:creationId xmlns:a16="http://schemas.microsoft.com/office/drawing/2014/main" id="{4B3E0922-0771-4AA7-ABA2-3841A67AF83B}"/>
                </a:ext>
              </a:extLst>
            </p:cNvPr>
            <p:cNvSpPr txBox="1"/>
            <p:nvPr/>
          </p:nvSpPr>
          <p:spPr>
            <a:xfrm>
              <a:off x="540953" y="2104417"/>
              <a:ext cx="931665" cy="312073"/>
            </a:xfrm>
            <a:prstGeom prst="rect">
              <a:avLst/>
            </a:prstGeom>
            <a:noFill/>
          </p:spPr>
          <p:txBody>
            <a:bodyPr wrap="none" rtlCol="0">
              <a:spAutoFit/>
            </a:bodyPr>
            <a:lstStyle/>
            <a:p>
              <a:pPr defTabSz="932563">
                <a:defRPr/>
              </a:pPr>
              <a:r>
                <a:rPr lang="en-US" sz="1428">
                  <a:solidFill>
                    <a:srgbClr val="1A1A1A"/>
                  </a:solidFill>
                  <a:latin typeface="Segoe UI Light" panose="020B0502040204020203" pitchFamily="34" charset="0"/>
                  <a:cs typeface="Segoe UI Light" panose="020B0502040204020203" pitchFamily="34" charset="0"/>
                </a:rPr>
                <a:t>Container</a:t>
              </a:r>
            </a:p>
          </p:txBody>
        </p:sp>
      </p:grpSp>
      <p:grpSp>
        <p:nvGrpSpPr>
          <p:cNvPr id="131" name="Controler group">
            <a:extLst>
              <a:ext uri="{FF2B5EF4-FFF2-40B4-BE49-F238E27FC236}">
                <a16:creationId xmlns:a16="http://schemas.microsoft.com/office/drawing/2014/main" id="{E4ABAFD9-726C-4B21-A542-79643A53202F}"/>
              </a:ext>
            </a:extLst>
          </p:cNvPr>
          <p:cNvGrpSpPr/>
          <p:nvPr/>
        </p:nvGrpSpPr>
        <p:grpSpPr>
          <a:xfrm>
            <a:off x="1816729" y="3286800"/>
            <a:ext cx="1543495" cy="1889792"/>
            <a:chOff x="2762742" y="2125961"/>
            <a:chExt cx="1513368" cy="1852905"/>
          </a:xfrm>
        </p:grpSpPr>
        <p:grpSp>
          <p:nvGrpSpPr>
            <p:cNvPr id="132" name="Group 131">
              <a:extLst>
                <a:ext uri="{FF2B5EF4-FFF2-40B4-BE49-F238E27FC236}">
                  <a16:creationId xmlns:a16="http://schemas.microsoft.com/office/drawing/2014/main" id="{BFCB361D-408C-48C8-A1C5-0D395468468F}"/>
                </a:ext>
              </a:extLst>
            </p:cNvPr>
            <p:cNvGrpSpPr/>
            <p:nvPr/>
          </p:nvGrpSpPr>
          <p:grpSpPr>
            <a:xfrm>
              <a:off x="2762742" y="2490308"/>
              <a:ext cx="1513368" cy="1488558"/>
              <a:chOff x="2621091" y="1785458"/>
              <a:chExt cx="1513368" cy="1488558"/>
            </a:xfrm>
          </p:grpSpPr>
          <p:sp>
            <p:nvSpPr>
              <p:cNvPr id="134" name="Oval 133">
                <a:extLst>
                  <a:ext uri="{FF2B5EF4-FFF2-40B4-BE49-F238E27FC236}">
                    <a16:creationId xmlns:a16="http://schemas.microsoft.com/office/drawing/2014/main" id="{41DAF629-A1EC-4C49-8676-FE04AD6B48AC}"/>
                  </a:ext>
                </a:extLst>
              </p:cNvPr>
              <p:cNvSpPr/>
              <p:nvPr/>
            </p:nvSpPr>
            <p:spPr>
              <a:xfrm>
                <a:off x="2621091" y="1785458"/>
                <a:ext cx="1513368" cy="1488558"/>
              </a:xfrm>
              <a:prstGeom prst="ellipse">
                <a:avLst/>
              </a:prstGeom>
              <a:noFill/>
              <a:ln w="19050">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p>
            </p:txBody>
          </p:sp>
          <p:pic>
            <p:nvPicPr>
              <p:cNvPr id="135" name="Graphic 134">
                <a:extLst>
                  <a:ext uri="{FF2B5EF4-FFF2-40B4-BE49-F238E27FC236}">
                    <a16:creationId xmlns:a16="http://schemas.microsoft.com/office/drawing/2014/main" id="{88328270-2450-4AE7-8576-BD8598DA48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5046" y="2210734"/>
                <a:ext cx="645459" cy="645459"/>
              </a:xfrm>
              <a:prstGeom prst="rect">
                <a:avLst/>
              </a:prstGeom>
            </p:spPr>
          </p:pic>
        </p:grpSp>
        <p:sp>
          <p:nvSpPr>
            <p:cNvPr id="133" name="TextBox 132">
              <a:extLst>
                <a:ext uri="{FF2B5EF4-FFF2-40B4-BE49-F238E27FC236}">
                  <a16:creationId xmlns:a16="http://schemas.microsoft.com/office/drawing/2014/main" id="{4D3E2B47-EB68-4111-BD5A-04DAC1FB093F}"/>
                </a:ext>
              </a:extLst>
            </p:cNvPr>
            <p:cNvSpPr txBox="1"/>
            <p:nvPr/>
          </p:nvSpPr>
          <p:spPr>
            <a:xfrm>
              <a:off x="2970109" y="2125961"/>
              <a:ext cx="940835" cy="312073"/>
            </a:xfrm>
            <a:prstGeom prst="rect">
              <a:avLst/>
            </a:prstGeom>
            <a:noFill/>
          </p:spPr>
          <p:txBody>
            <a:bodyPr wrap="none" rtlCol="0">
              <a:spAutoFit/>
            </a:bodyPr>
            <a:lstStyle/>
            <a:p>
              <a:pPr defTabSz="932563">
                <a:defRPr/>
              </a:pPr>
              <a:r>
                <a:rPr lang="en-US" sz="1428">
                  <a:solidFill>
                    <a:srgbClr val="1A1A1A"/>
                  </a:solidFill>
                  <a:latin typeface="Segoe UI Light" panose="020B0502040204020203" pitchFamily="34" charset="0"/>
                  <a:cs typeface="Segoe UI Light" panose="020B0502040204020203" pitchFamily="34" charset="0"/>
                </a:rPr>
                <a:t>Controller</a:t>
              </a:r>
            </a:p>
          </p:txBody>
        </p:sp>
      </p:grpSp>
      <p:grpSp>
        <p:nvGrpSpPr>
          <p:cNvPr id="136" name="Node group">
            <a:extLst>
              <a:ext uri="{FF2B5EF4-FFF2-40B4-BE49-F238E27FC236}">
                <a16:creationId xmlns:a16="http://schemas.microsoft.com/office/drawing/2014/main" id="{7691C6AB-35A5-4533-BE0B-4FF2F1A91650}"/>
              </a:ext>
            </a:extLst>
          </p:cNvPr>
          <p:cNvGrpSpPr/>
          <p:nvPr/>
        </p:nvGrpSpPr>
        <p:grpSpPr>
          <a:xfrm>
            <a:off x="3643586" y="3292617"/>
            <a:ext cx="1543495" cy="1916225"/>
            <a:chOff x="5014020" y="2130134"/>
            <a:chExt cx="1513368" cy="1878823"/>
          </a:xfrm>
        </p:grpSpPr>
        <p:sp>
          <p:nvSpPr>
            <p:cNvPr id="137" name="Oval 136">
              <a:extLst>
                <a:ext uri="{FF2B5EF4-FFF2-40B4-BE49-F238E27FC236}">
                  <a16:creationId xmlns:a16="http://schemas.microsoft.com/office/drawing/2014/main" id="{3174D84E-A0DC-46FF-8455-917CD4FCCEAA}"/>
                </a:ext>
              </a:extLst>
            </p:cNvPr>
            <p:cNvSpPr/>
            <p:nvPr/>
          </p:nvSpPr>
          <p:spPr>
            <a:xfrm>
              <a:off x="5014020" y="2520399"/>
              <a:ext cx="1513368" cy="1488558"/>
            </a:xfrm>
            <a:prstGeom prst="ellipse">
              <a:avLst/>
            </a:prstGeom>
            <a:noFill/>
            <a:ln w="19050">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sp>
          <p:nvSpPr>
            <p:cNvPr id="138" name="TextBox 137">
              <a:extLst>
                <a:ext uri="{FF2B5EF4-FFF2-40B4-BE49-F238E27FC236}">
                  <a16:creationId xmlns:a16="http://schemas.microsoft.com/office/drawing/2014/main" id="{EF6EB461-5A18-4A6C-9A44-325C57A54891}"/>
                </a:ext>
              </a:extLst>
            </p:cNvPr>
            <p:cNvSpPr txBox="1"/>
            <p:nvPr/>
          </p:nvSpPr>
          <p:spPr>
            <a:xfrm>
              <a:off x="5428302" y="2130134"/>
              <a:ext cx="612668" cy="312073"/>
            </a:xfrm>
            <a:prstGeom prst="rect">
              <a:avLst/>
            </a:prstGeom>
            <a:noFill/>
          </p:spPr>
          <p:txBody>
            <a:bodyPr wrap="none" rtlCol="0">
              <a:spAutoFit/>
            </a:bodyPr>
            <a:lstStyle/>
            <a:p>
              <a:pPr defTabSz="932563">
                <a:defRPr/>
              </a:pPr>
              <a:r>
                <a:rPr lang="en-US" sz="1428">
                  <a:solidFill>
                    <a:srgbClr val="1A1A1A"/>
                  </a:solidFill>
                  <a:latin typeface="Segoe UI Light" panose="020B0502040204020203" pitchFamily="34" charset="0"/>
                  <a:cs typeface="Segoe UI Light" panose="020B0502040204020203" pitchFamily="34" charset="0"/>
                </a:rPr>
                <a:t>Node</a:t>
              </a:r>
            </a:p>
          </p:txBody>
        </p:sp>
        <p:pic>
          <p:nvPicPr>
            <p:cNvPr id="139" name="Picture 2" descr="Image result for virtual machine azure icon">
              <a:extLst>
                <a:ext uri="{FF2B5EF4-FFF2-40B4-BE49-F238E27FC236}">
                  <a16:creationId xmlns:a16="http://schemas.microsoft.com/office/drawing/2014/main" id="{ACB8CE96-82BA-4EC7-B444-86EB86DD3C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8365" y="3020047"/>
              <a:ext cx="1008466" cy="5294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0" name="Cluster group">
            <a:extLst>
              <a:ext uri="{FF2B5EF4-FFF2-40B4-BE49-F238E27FC236}">
                <a16:creationId xmlns:a16="http://schemas.microsoft.com/office/drawing/2014/main" id="{1E2ED17B-11DC-46E2-B8E5-F62F27112AAA}"/>
              </a:ext>
            </a:extLst>
          </p:cNvPr>
          <p:cNvGrpSpPr/>
          <p:nvPr/>
        </p:nvGrpSpPr>
        <p:grpSpPr>
          <a:xfrm>
            <a:off x="7315916" y="3282894"/>
            <a:ext cx="1543495" cy="1923776"/>
            <a:chOff x="7367006" y="2161700"/>
            <a:chExt cx="1513368" cy="1886226"/>
          </a:xfrm>
        </p:grpSpPr>
        <p:sp>
          <p:nvSpPr>
            <p:cNvPr id="141" name="Oval 140">
              <a:extLst>
                <a:ext uri="{FF2B5EF4-FFF2-40B4-BE49-F238E27FC236}">
                  <a16:creationId xmlns:a16="http://schemas.microsoft.com/office/drawing/2014/main" id="{A2DB85B9-1A5E-483E-983D-9AF6D23877E0}"/>
                </a:ext>
              </a:extLst>
            </p:cNvPr>
            <p:cNvSpPr/>
            <p:nvPr/>
          </p:nvSpPr>
          <p:spPr>
            <a:xfrm>
              <a:off x="7367006" y="2559368"/>
              <a:ext cx="1513368" cy="1488558"/>
            </a:xfrm>
            <a:prstGeom prst="ellipse">
              <a:avLst/>
            </a:prstGeom>
            <a:noFill/>
            <a:ln w="19050">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sp>
          <p:nvSpPr>
            <p:cNvPr id="142" name="TextBox 141">
              <a:extLst>
                <a:ext uri="{FF2B5EF4-FFF2-40B4-BE49-F238E27FC236}">
                  <a16:creationId xmlns:a16="http://schemas.microsoft.com/office/drawing/2014/main" id="{E3D8D916-29B1-416E-BD2F-6338941A0B0A}"/>
                </a:ext>
              </a:extLst>
            </p:cNvPr>
            <p:cNvSpPr txBox="1"/>
            <p:nvPr/>
          </p:nvSpPr>
          <p:spPr>
            <a:xfrm>
              <a:off x="7710313" y="2161700"/>
              <a:ext cx="712054" cy="312073"/>
            </a:xfrm>
            <a:prstGeom prst="rect">
              <a:avLst/>
            </a:prstGeom>
            <a:noFill/>
          </p:spPr>
          <p:txBody>
            <a:bodyPr wrap="none" rtlCol="0">
              <a:spAutoFit/>
            </a:bodyPr>
            <a:lstStyle/>
            <a:p>
              <a:pPr defTabSz="932563">
                <a:defRPr/>
              </a:pPr>
              <a:r>
                <a:rPr lang="en-US" sz="1428">
                  <a:solidFill>
                    <a:srgbClr val="1A1A1A"/>
                  </a:solidFill>
                  <a:latin typeface="Segoe UI Light" panose="020B0502040204020203" pitchFamily="34" charset="0"/>
                  <a:cs typeface="Segoe UI Light" panose="020B0502040204020203" pitchFamily="34" charset="0"/>
                </a:rPr>
                <a:t>Cluster</a:t>
              </a:r>
            </a:p>
          </p:txBody>
        </p:sp>
        <p:pic>
          <p:nvPicPr>
            <p:cNvPr id="143" name="Graphic 142">
              <a:extLst>
                <a:ext uri="{FF2B5EF4-FFF2-40B4-BE49-F238E27FC236}">
                  <a16:creationId xmlns:a16="http://schemas.microsoft.com/office/drawing/2014/main" id="{4442D10B-88D6-4D62-B3BD-8296AA60402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90012" y="2945101"/>
              <a:ext cx="706483" cy="706483"/>
            </a:xfrm>
            <a:prstGeom prst="rect">
              <a:avLst/>
            </a:prstGeom>
          </p:spPr>
        </p:pic>
      </p:grpSp>
      <p:grpSp>
        <p:nvGrpSpPr>
          <p:cNvPr id="144" name="Group 143">
            <a:extLst>
              <a:ext uri="{FF2B5EF4-FFF2-40B4-BE49-F238E27FC236}">
                <a16:creationId xmlns:a16="http://schemas.microsoft.com/office/drawing/2014/main" id="{7B1329C5-36C9-4D26-8494-7E68F929180B}"/>
              </a:ext>
            </a:extLst>
          </p:cNvPr>
          <p:cNvGrpSpPr/>
          <p:nvPr/>
        </p:nvGrpSpPr>
        <p:grpSpPr>
          <a:xfrm>
            <a:off x="4987496" y="1604584"/>
            <a:ext cx="3062796" cy="1027885"/>
            <a:chOff x="4638757" y="1093545"/>
            <a:chExt cx="3003014" cy="1007822"/>
          </a:xfrm>
        </p:grpSpPr>
        <p:pic>
          <p:nvPicPr>
            <p:cNvPr id="145" name="Graphic 144">
              <a:extLst>
                <a:ext uri="{FF2B5EF4-FFF2-40B4-BE49-F238E27FC236}">
                  <a16:creationId xmlns:a16="http://schemas.microsoft.com/office/drawing/2014/main" id="{9E4723E0-2FCB-4BFB-AE37-1D8927F709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55449" y="1093545"/>
              <a:ext cx="769631" cy="769631"/>
            </a:xfrm>
            <a:prstGeom prst="rect">
              <a:avLst/>
            </a:prstGeom>
          </p:spPr>
        </p:pic>
        <p:sp>
          <p:nvSpPr>
            <p:cNvPr id="146" name="TextBox 145">
              <a:extLst>
                <a:ext uri="{FF2B5EF4-FFF2-40B4-BE49-F238E27FC236}">
                  <a16:creationId xmlns:a16="http://schemas.microsoft.com/office/drawing/2014/main" id="{EFF15542-58B5-4A82-A122-73241181C75A}"/>
                </a:ext>
              </a:extLst>
            </p:cNvPr>
            <p:cNvSpPr txBox="1"/>
            <p:nvPr/>
          </p:nvSpPr>
          <p:spPr>
            <a:xfrm>
              <a:off x="4638757" y="1789294"/>
              <a:ext cx="3003014" cy="312073"/>
            </a:xfrm>
            <a:prstGeom prst="rect">
              <a:avLst/>
            </a:prstGeom>
            <a:noFill/>
          </p:spPr>
          <p:txBody>
            <a:bodyPr wrap="square" rtlCol="0">
              <a:spAutoFit/>
            </a:bodyPr>
            <a:lstStyle/>
            <a:p>
              <a:pPr defTabSz="932563">
                <a:defRPr/>
              </a:pPr>
              <a:r>
                <a:rPr lang="en-US" sz="1428">
                  <a:latin typeface="Segoe UI Light" panose="020B0502040204020203" pitchFamily="34" charset="0"/>
                  <a:cs typeface="Segoe UI Light" panose="020B0502040204020203" pitchFamily="34" charset="0"/>
                </a:rPr>
                <a:t>Azure Monitor for Containers</a:t>
              </a:r>
            </a:p>
          </p:txBody>
        </p:sp>
      </p:grpSp>
      <p:grpSp>
        <p:nvGrpSpPr>
          <p:cNvPr id="147" name="Multi cluster group">
            <a:extLst>
              <a:ext uri="{FF2B5EF4-FFF2-40B4-BE49-F238E27FC236}">
                <a16:creationId xmlns:a16="http://schemas.microsoft.com/office/drawing/2014/main" id="{C065451E-C45A-482F-8CC3-CE7CCA3AA332}"/>
              </a:ext>
            </a:extLst>
          </p:cNvPr>
          <p:cNvGrpSpPr/>
          <p:nvPr/>
        </p:nvGrpSpPr>
        <p:grpSpPr>
          <a:xfrm>
            <a:off x="9118820" y="3335584"/>
            <a:ext cx="1776867" cy="2081605"/>
            <a:chOff x="9674952" y="1955867"/>
            <a:chExt cx="2073350" cy="2315342"/>
          </a:xfrm>
        </p:grpSpPr>
        <p:grpSp>
          <p:nvGrpSpPr>
            <p:cNvPr id="148" name="Group 147">
              <a:extLst>
                <a:ext uri="{FF2B5EF4-FFF2-40B4-BE49-F238E27FC236}">
                  <a16:creationId xmlns:a16="http://schemas.microsoft.com/office/drawing/2014/main" id="{0F440FE9-7C81-4256-8A91-5D09566BCCA7}"/>
                </a:ext>
              </a:extLst>
            </p:cNvPr>
            <p:cNvGrpSpPr/>
            <p:nvPr/>
          </p:nvGrpSpPr>
          <p:grpSpPr>
            <a:xfrm>
              <a:off x="9674952" y="2314819"/>
              <a:ext cx="2073350" cy="1956390"/>
              <a:chOff x="1094379" y="2690038"/>
              <a:chExt cx="2073350" cy="1956390"/>
            </a:xfrm>
            <a:noFill/>
          </p:grpSpPr>
          <p:sp>
            <p:nvSpPr>
              <p:cNvPr id="150" name="Oval 149">
                <a:extLst>
                  <a:ext uri="{FF2B5EF4-FFF2-40B4-BE49-F238E27FC236}">
                    <a16:creationId xmlns:a16="http://schemas.microsoft.com/office/drawing/2014/main" id="{F27843A4-81F4-4D65-AD1A-60C96AE76A58}"/>
                  </a:ext>
                </a:extLst>
              </p:cNvPr>
              <p:cNvSpPr/>
              <p:nvPr/>
            </p:nvSpPr>
            <p:spPr>
              <a:xfrm>
                <a:off x="1094379" y="2690038"/>
                <a:ext cx="2073350" cy="1956390"/>
              </a:xfrm>
              <a:prstGeom prst="ellipse">
                <a:avLst/>
              </a:prstGeom>
              <a:grpFill/>
              <a:ln w="19050">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pic>
            <p:nvPicPr>
              <p:cNvPr id="151" name="Graphic 150">
                <a:extLst>
                  <a:ext uri="{FF2B5EF4-FFF2-40B4-BE49-F238E27FC236}">
                    <a16:creationId xmlns:a16="http://schemas.microsoft.com/office/drawing/2014/main" id="{F1A2FF4D-81E8-450C-B3BE-FA902EA9822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66227" y="2841805"/>
                <a:ext cx="476250" cy="476250"/>
              </a:xfrm>
              <a:prstGeom prst="rect">
                <a:avLst/>
              </a:prstGeom>
            </p:spPr>
          </p:pic>
          <p:pic>
            <p:nvPicPr>
              <p:cNvPr id="152" name="Graphic 151">
                <a:extLst>
                  <a:ext uri="{FF2B5EF4-FFF2-40B4-BE49-F238E27FC236}">
                    <a16:creationId xmlns:a16="http://schemas.microsoft.com/office/drawing/2014/main" id="{DACA9F51-75CB-458E-9A10-36D114200CC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16405" y="3022102"/>
                <a:ext cx="476250" cy="476250"/>
              </a:xfrm>
              <a:prstGeom prst="rect">
                <a:avLst/>
              </a:prstGeom>
            </p:spPr>
          </p:pic>
          <p:pic>
            <p:nvPicPr>
              <p:cNvPr id="153" name="Graphic 152">
                <a:extLst>
                  <a:ext uri="{FF2B5EF4-FFF2-40B4-BE49-F238E27FC236}">
                    <a16:creationId xmlns:a16="http://schemas.microsoft.com/office/drawing/2014/main" id="{8E697EAB-2C1E-4AEF-8FA8-010BCA9C340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483009" y="3544204"/>
                <a:ext cx="476250" cy="476250"/>
              </a:xfrm>
              <a:prstGeom prst="rect">
                <a:avLst/>
              </a:prstGeom>
            </p:spPr>
          </p:pic>
          <p:pic>
            <p:nvPicPr>
              <p:cNvPr id="154" name="Graphic 153">
                <a:extLst>
                  <a:ext uri="{FF2B5EF4-FFF2-40B4-BE49-F238E27FC236}">
                    <a16:creationId xmlns:a16="http://schemas.microsoft.com/office/drawing/2014/main" id="{52DC7114-AEC9-4102-BA06-BAC10ECFDBB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42751" y="3285146"/>
                <a:ext cx="476250" cy="476250"/>
              </a:xfrm>
              <a:prstGeom prst="rect">
                <a:avLst/>
              </a:prstGeom>
            </p:spPr>
          </p:pic>
          <p:pic>
            <p:nvPicPr>
              <p:cNvPr id="155" name="Graphic 154">
                <a:extLst>
                  <a:ext uri="{FF2B5EF4-FFF2-40B4-BE49-F238E27FC236}">
                    <a16:creationId xmlns:a16="http://schemas.microsoft.com/office/drawing/2014/main" id="{49139DD3-030E-4AD7-A8BC-956C1CEF26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92929" y="3401772"/>
                <a:ext cx="476250" cy="476250"/>
              </a:xfrm>
              <a:prstGeom prst="rect">
                <a:avLst/>
              </a:prstGeom>
            </p:spPr>
          </p:pic>
          <p:pic>
            <p:nvPicPr>
              <p:cNvPr id="156" name="Graphic 155">
                <a:extLst>
                  <a:ext uri="{FF2B5EF4-FFF2-40B4-BE49-F238E27FC236}">
                    <a16:creationId xmlns:a16="http://schemas.microsoft.com/office/drawing/2014/main" id="{6B646AAF-B2C6-4375-A265-FA55401B3C9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06759" y="3936262"/>
                <a:ext cx="476250" cy="476250"/>
              </a:xfrm>
              <a:prstGeom prst="rect">
                <a:avLst/>
              </a:prstGeom>
            </p:spPr>
          </p:pic>
          <p:pic>
            <p:nvPicPr>
              <p:cNvPr id="157" name="Graphic 156">
                <a:extLst>
                  <a:ext uri="{FF2B5EF4-FFF2-40B4-BE49-F238E27FC236}">
                    <a16:creationId xmlns:a16="http://schemas.microsoft.com/office/drawing/2014/main" id="{A59AA4EB-8444-4F89-9EA6-C60CEE17A1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85060" y="3818528"/>
                <a:ext cx="476250" cy="476250"/>
              </a:xfrm>
              <a:prstGeom prst="rect">
                <a:avLst/>
              </a:prstGeom>
            </p:spPr>
          </p:pic>
        </p:grpSp>
        <p:sp>
          <p:nvSpPr>
            <p:cNvPr id="149" name="TextBox 148">
              <a:extLst>
                <a:ext uri="{FF2B5EF4-FFF2-40B4-BE49-F238E27FC236}">
                  <a16:creationId xmlns:a16="http://schemas.microsoft.com/office/drawing/2014/main" id="{C69D9504-FEF0-47AF-9043-F2C5E57C57AD}"/>
                </a:ext>
              </a:extLst>
            </p:cNvPr>
            <p:cNvSpPr txBox="1"/>
            <p:nvPr/>
          </p:nvSpPr>
          <p:spPr>
            <a:xfrm>
              <a:off x="9737643" y="1955867"/>
              <a:ext cx="1910001" cy="354025"/>
            </a:xfrm>
            <a:prstGeom prst="rect">
              <a:avLst/>
            </a:prstGeom>
            <a:noFill/>
          </p:spPr>
          <p:txBody>
            <a:bodyPr wrap="none" rtlCol="0">
              <a:spAutoFit/>
            </a:bodyPr>
            <a:lstStyle/>
            <a:p>
              <a:pPr defTabSz="932563">
                <a:defRPr/>
              </a:pPr>
              <a:r>
                <a:rPr lang="en-US" sz="1428">
                  <a:solidFill>
                    <a:srgbClr val="FF0000"/>
                  </a:solidFill>
                  <a:latin typeface="Segoe UI Light" panose="020B0502040204020203" pitchFamily="34" charset="0"/>
                  <a:cs typeface="Segoe UI Light" panose="020B0502040204020203" pitchFamily="34" charset="0"/>
                </a:rPr>
                <a:t>NEW: </a:t>
              </a:r>
              <a:r>
                <a:rPr lang="en-US" sz="1428">
                  <a:solidFill>
                    <a:srgbClr val="1A1A1A"/>
                  </a:solidFill>
                  <a:latin typeface="Segoe UI Light" panose="020B0502040204020203" pitchFamily="34" charset="0"/>
                  <a:cs typeface="Segoe UI Light" panose="020B0502040204020203" pitchFamily="34" charset="0"/>
                </a:rPr>
                <a:t>Multi-cluster</a:t>
              </a:r>
            </a:p>
          </p:txBody>
        </p:sp>
      </p:grpSp>
      <p:grpSp>
        <p:nvGrpSpPr>
          <p:cNvPr id="158" name="Pod group">
            <a:extLst>
              <a:ext uri="{FF2B5EF4-FFF2-40B4-BE49-F238E27FC236}">
                <a16:creationId xmlns:a16="http://schemas.microsoft.com/office/drawing/2014/main" id="{EE46A758-3BC2-40BD-B4B6-3013E1EFE7B8}"/>
              </a:ext>
            </a:extLst>
          </p:cNvPr>
          <p:cNvGrpSpPr/>
          <p:nvPr/>
        </p:nvGrpSpPr>
        <p:grpSpPr>
          <a:xfrm>
            <a:off x="1238724" y="4957902"/>
            <a:ext cx="2699505" cy="1379862"/>
            <a:chOff x="2196019" y="3764444"/>
            <a:chExt cx="2646814" cy="1352929"/>
          </a:xfrm>
        </p:grpSpPr>
        <p:grpSp>
          <p:nvGrpSpPr>
            <p:cNvPr id="159" name="Group 158">
              <a:extLst>
                <a:ext uri="{FF2B5EF4-FFF2-40B4-BE49-F238E27FC236}">
                  <a16:creationId xmlns:a16="http://schemas.microsoft.com/office/drawing/2014/main" id="{ABB058F1-F41F-4D6A-9712-1F9AB7025C3A}"/>
                </a:ext>
              </a:extLst>
            </p:cNvPr>
            <p:cNvGrpSpPr/>
            <p:nvPr/>
          </p:nvGrpSpPr>
          <p:grpSpPr>
            <a:xfrm>
              <a:off x="2196019" y="4110028"/>
              <a:ext cx="2646814" cy="1007345"/>
              <a:chOff x="2043304" y="3401606"/>
              <a:chExt cx="2646814" cy="1007345"/>
            </a:xfrm>
          </p:grpSpPr>
          <p:grpSp>
            <p:nvGrpSpPr>
              <p:cNvPr id="163" name="Group 162">
                <a:extLst>
                  <a:ext uri="{FF2B5EF4-FFF2-40B4-BE49-F238E27FC236}">
                    <a16:creationId xmlns:a16="http://schemas.microsoft.com/office/drawing/2014/main" id="{4E88FAA7-A781-4864-A7BB-C477FE5DAFFA}"/>
                  </a:ext>
                </a:extLst>
              </p:cNvPr>
              <p:cNvGrpSpPr/>
              <p:nvPr/>
            </p:nvGrpSpPr>
            <p:grpSpPr>
              <a:xfrm>
                <a:off x="3927092" y="3401606"/>
                <a:ext cx="763026" cy="1001162"/>
                <a:chOff x="4013621" y="3401606"/>
                <a:chExt cx="763026" cy="1001162"/>
              </a:xfrm>
            </p:grpSpPr>
            <p:sp>
              <p:nvSpPr>
                <p:cNvPr id="172" name="Oval 171">
                  <a:extLst>
                    <a:ext uri="{FF2B5EF4-FFF2-40B4-BE49-F238E27FC236}">
                      <a16:creationId xmlns:a16="http://schemas.microsoft.com/office/drawing/2014/main" id="{1FBED295-15E2-4ECB-B980-EC6A1184ED19}"/>
                    </a:ext>
                  </a:extLst>
                </p:cNvPr>
                <p:cNvSpPr/>
                <p:nvPr/>
              </p:nvSpPr>
              <p:spPr>
                <a:xfrm>
                  <a:off x="4013621" y="3401606"/>
                  <a:ext cx="763026" cy="761095"/>
                </a:xfrm>
                <a:prstGeom prst="ellipse">
                  <a:avLst/>
                </a:prstGeom>
                <a:noFill/>
                <a:ln w="19050">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pic>
              <p:nvPicPr>
                <p:cNvPr id="173" name="Graphic 172">
                  <a:extLst>
                    <a:ext uri="{FF2B5EF4-FFF2-40B4-BE49-F238E27FC236}">
                      <a16:creationId xmlns:a16="http://schemas.microsoft.com/office/drawing/2014/main" id="{E5C45051-1048-44A9-98C8-FDA4F944E8A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21354" y="3613249"/>
                  <a:ext cx="363319" cy="363319"/>
                </a:xfrm>
                <a:prstGeom prst="rect">
                  <a:avLst/>
                </a:prstGeom>
              </p:spPr>
            </p:pic>
            <p:sp>
              <p:nvSpPr>
                <p:cNvPr id="174" name="TextBox 173">
                  <a:extLst>
                    <a:ext uri="{FF2B5EF4-FFF2-40B4-BE49-F238E27FC236}">
                      <a16:creationId xmlns:a16="http://schemas.microsoft.com/office/drawing/2014/main" id="{2750C4D8-C21A-478A-83B9-C984612D4D45}"/>
                    </a:ext>
                  </a:extLst>
                </p:cNvPr>
                <p:cNvSpPr txBox="1"/>
                <p:nvPr/>
              </p:nvSpPr>
              <p:spPr>
                <a:xfrm>
                  <a:off x="4172958" y="4141158"/>
                  <a:ext cx="420308" cy="261610"/>
                </a:xfrm>
                <a:prstGeom prst="rect">
                  <a:avLst/>
                </a:prstGeom>
                <a:noFill/>
              </p:spPr>
              <p:txBody>
                <a:bodyPr wrap="none" rtlCol="0">
                  <a:spAutoFit/>
                </a:bodyPr>
                <a:lstStyle/>
                <a:p>
                  <a:pPr defTabSz="932563">
                    <a:defRPr/>
                  </a:pPr>
                  <a:r>
                    <a:rPr lang="en-US" sz="1071">
                      <a:solidFill>
                        <a:srgbClr val="1A1A1A"/>
                      </a:solidFill>
                      <a:latin typeface="Segoe UI Light" panose="020B0502040204020203" pitchFamily="34" charset="0"/>
                      <a:cs typeface="Segoe UI Light" panose="020B0502040204020203" pitchFamily="34" charset="0"/>
                    </a:rPr>
                    <a:t>pod</a:t>
                  </a:r>
                </a:p>
              </p:txBody>
            </p:sp>
          </p:grpSp>
          <p:grpSp>
            <p:nvGrpSpPr>
              <p:cNvPr id="164" name="Group 163">
                <a:extLst>
                  <a:ext uri="{FF2B5EF4-FFF2-40B4-BE49-F238E27FC236}">
                    <a16:creationId xmlns:a16="http://schemas.microsoft.com/office/drawing/2014/main" id="{94EBDFA8-76B7-41C2-84BD-72A7113D6E22}"/>
                  </a:ext>
                </a:extLst>
              </p:cNvPr>
              <p:cNvGrpSpPr/>
              <p:nvPr/>
            </p:nvGrpSpPr>
            <p:grpSpPr>
              <a:xfrm>
                <a:off x="2985198" y="3412239"/>
                <a:ext cx="763026" cy="996712"/>
                <a:chOff x="3085607" y="3412239"/>
                <a:chExt cx="763026" cy="996712"/>
              </a:xfrm>
            </p:grpSpPr>
            <p:sp>
              <p:nvSpPr>
                <p:cNvPr id="169" name="Oval 168">
                  <a:extLst>
                    <a:ext uri="{FF2B5EF4-FFF2-40B4-BE49-F238E27FC236}">
                      <a16:creationId xmlns:a16="http://schemas.microsoft.com/office/drawing/2014/main" id="{7F1DB5CD-3265-49B8-A091-C9C81ACFE69F}"/>
                    </a:ext>
                  </a:extLst>
                </p:cNvPr>
                <p:cNvSpPr/>
                <p:nvPr/>
              </p:nvSpPr>
              <p:spPr>
                <a:xfrm>
                  <a:off x="3085607" y="3412239"/>
                  <a:ext cx="763026" cy="761095"/>
                </a:xfrm>
                <a:prstGeom prst="ellipse">
                  <a:avLst/>
                </a:prstGeom>
                <a:noFill/>
                <a:ln w="19050">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pic>
              <p:nvPicPr>
                <p:cNvPr id="170" name="Graphic 169">
                  <a:extLst>
                    <a:ext uri="{FF2B5EF4-FFF2-40B4-BE49-F238E27FC236}">
                      <a16:creationId xmlns:a16="http://schemas.microsoft.com/office/drawing/2014/main" id="{E3D1DCAC-FFFA-48F1-93AB-EEE525C5D84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293340" y="3631377"/>
                  <a:ext cx="363319" cy="363319"/>
                </a:xfrm>
                <a:prstGeom prst="rect">
                  <a:avLst/>
                </a:prstGeom>
              </p:spPr>
            </p:pic>
            <p:sp>
              <p:nvSpPr>
                <p:cNvPr id="171" name="TextBox 170">
                  <a:extLst>
                    <a:ext uri="{FF2B5EF4-FFF2-40B4-BE49-F238E27FC236}">
                      <a16:creationId xmlns:a16="http://schemas.microsoft.com/office/drawing/2014/main" id="{4DE16758-A9BA-4A96-8965-E872AD6E8ABF}"/>
                    </a:ext>
                  </a:extLst>
                </p:cNvPr>
                <p:cNvSpPr txBox="1"/>
                <p:nvPr/>
              </p:nvSpPr>
              <p:spPr>
                <a:xfrm>
                  <a:off x="3244944" y="4147341"/>
                  <a:ext cx="420308" cy="261610"/>
                </a:xfrm>
                <a:prstGeom prst="rect">
                  <a:avLst/>
                </a:prstGeom>
                <a:noFill/>
              </p:spPr>
              <p:txBody>
                <a:bodyPr wrap="none" rtlCol="0">
                  <a:spAutoFit/>
                </a:bodyPr>
                <a:lstStyle/>
                <a:p>
                  <a:pPr defTabSz="932563">
                    <a:defRPr/>
                  </a:pPr>
                  <a:r>
                    <a:rPr lang="en-US" sz="1071">
                      <a:solidFill>
                        <a:srgbClr val="1A1A1A"/>
                      </a:solidFill>
                      <a:latin typeface="Segoe UI Light" panose="020B0502040204020203" pitchFamily="34" charset="0"/>
                      <a:cs typeface="Segoe UI Light" panose="020B0502040204020203" pitchFamily="34" charset="0"/>
                    </a:rPr>
                    <a:t>pod</a:t>
                  </a:r>
                </a:p>
              </p:txBody>
            </p:sp>
          </p:grpSp>
          <p:grpSp>
            <p:nvGrpSpPr>
              <p:cNvPr id="165" name="Group 164">
                <a:extLst>
                  <a:ext uri="{FF2B5EF4-FFF2-40B4-BE49-F238E27FC236}">
                    <a16:creationId xmlns:a16="http://schemas.microsoft.com/office/drawing/2014/main" id="{9F6727F3-3D46-43A4-A0A4-2C88AF8DEB5F}"/>
                  </a:ext>
                </a:extLst>
              </p:cNvPr>
              <p:cNvGrpSpPr/>
              <p:nvPr/>
            </p:nvGrpSpPr>
            <p:grpSpPr>
              <a:xfrm>
                <a:off x="2043304" y="3401607"/>
                <a:ext cx="763026" cy="1001160"/>
                <a:chOff x="2129833" y="3401607"/>
                <a:chExt cx="763026" cy="1001160"/>
              </a:xfrm>
            </p:grpSpPr>
            <p:sp>
              <p:nvSpPr>
                <p:cNvPr id="166" name="Oval 165">
                  <a:extLst>
                    <a:ext uri="{FF2B5EF4-FFF2-40B4-BE49-F238E27FC236}">
                      <a16:creationId xmlns:a16="http://schemas.microsoft.com/office/drawing/2014/main" id="{58DCD57B-D7FF-4741-AC6E-B83D5910F67F}"/>
                    </a:ext>
                  </a:extLst>
                </p:cNvPr>
                <p:cNvSpPr/>
                <p:nvPr/>
              </p:nvSpPr>
              <p:spPr>
                <a:xfrm>
                  <a:off x="2129833" y="3401607"/>
                  <a:ext cx="763026" cy="761095"/>
                </a:xfrm>
                <a:prstGeom prst="ellipse">
                  <a:avLst/>
                </a:prstGeom>
                <a:noFill/>
                <a:ln w="19050">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pic>
              <p:nvPicPr>
                <p:cNvPr id="167" name="Graphic 166">
                  <a:extLst>
                    <a:ext uri="{FF2B5EF4-FFF2-40B4-BE49-F238E27FC236}">
                      <a16:creationId xmlns:a16="http://schemas.microsoft.com/office/drawing/2014/main" id="{F1B4645F-EFD3-4457-A327-E6C6E85647A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26136" y="3613250"/>
                  <a:ext cx="363319" cy="363319"/>
                </a:xfrm>
                <a:prstGeom prst="rect">
                  <a:avLst/>
                </a:prstGeom>
              </p:spPr>
            </p:pic>
            <p:sp>
              <p:nvSpPr>
                <p:cNvPr id="168" name="TextBox 167">
                  <a:extLst>
                    <a:ext uri="{FF2B5EF4-FFF2-40B4-BE49-F238E27FC236}">
                      <a16:creationId xmlns:a16="http://schemas.microsoft.com/office/drawing/2014/main" id="{150F064D-D80E-4524-BADB-D6C002103BC6}"/>
                    </a:ext>
                  </a:extLst>
                </p:cNvPr>
                <p:cNvSpPr txBox="1"/>
                <p:nvPr/>
              </p:nvSpPr>
              <p:spPr>
                <a:xfrm>
                  <a:off x="2289170" y="4141157"/>
                  <a:ext cx="420308" cy="261610"/>
                </a:xfrm>
                <a:prstGeom prst="rect">
                  <a:avLst/>
                </a:prstGeom>
                <a:noFill/>
              </p:spPr>
              <p:txBody>
                <a:bodyPr wrap="none" rtlCol="0">
                  <a:spAutoFit/>
                </a:bodyPr>
                <a:lstStyle/>
                <a:p>
                  <a:pPr defTabSz="932563">
                    <a:defRPr/>
                  </a:pPr>
                  <a:r>
                    <a:rPr lang="en-US" sz="1071">
                      <a:solidFill>
                        <a:srgbClr val="1A1A1A"/>
                      </a:solidFill>
                      <a:latin typeface="Segoe UI Light" panose="020B0502040204020203" pitchFamily="34" charset="0"/>
                      <a:cs typeface="Segoe UI Light" panose="020B0502040204020203" pitchFamily="34" charset="0"/>
                    </a:rPr>
                    <a:t>pod</a:t>
                  </a:r>
                </a:p>
              </p:txBody>
            </p:sp>
          </p:grpSp>
        </p:grpSp>
        <p:cxnSp>
          <p:nvCxnSpPr>
            <p:cNvPr id="160" name="Straight Connector 159">
              <a:extLst>
                <a:ext uri="{FF2B5EF4-FFF2-40B4-BE49-F238E27FC236}">
                  <a16:creationId xmlns:a16="http://schemas.microsoft.com/office/drawing/2014/main" id="{9AEEF33A-5AD2-4377-B86E-B499E211FD2D}"/>
                </a:ext>
              </a:extLst>
            </p:cNvPr>
            <p:cNvCxnSpPr>
              <a:cxnSpLocks/>
            </p:cNvCxnSpPr>
            <p:nvPr/>
          </p:nvCxnSpPr>
          <p:spPr>
            <a:xfrm>
              <a:off x="3519426" y="3978866"/>
              <a:ext cx="0" cy="138223"/>
            </a:xfrm>
            <a:prstGeom prst="line">
              <a:avLst/>
            </a:prstGeom>
            <a:ln w="28575" cap="rnd">
              <a:prstDash val="sysDot"/>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161" name="Straight Connector 160">
              <a:extLst>
                <a:ext uri="{FF2B5EF4-FFF2-40B4-BE49-F238E27FC236}">
                  <a16:creationId xmlns:a16="http://schemas.microsoft.com/office/drawing/2014/main" id="{617163ED-4486-472B-8594-D6430A04BA16}"/>
                </a:ext>
              </a:extLst>
            </p:cNvPr>
            <p:cNvCxnSpPr>
              <a:cxnSpLocks/>
            </p:cNvCxnSpPr>
            <p:nvPr/>
          </p:nvCxnSpPr>
          <p:spPr>
            <a:xfrm flipH="1">
              <a:off x="2724848" y="3764444"/>
              <a:ext cx="259522" cy="379011"/>
            </a:xfrm>
            <a:prstGeom prst="line">
              <a:avLst/>
            </a:prstGeom>
            <a:ln w="28575" cap="rnd">
              <a:prstDash val="sysDot"/>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162" name="Straight Connector 161">
              <a:extLst>
                <a:ext uri="{FF2B5EF4-FFF2-40B4-BE49-F238E27FC236}">
                  <a16:creationId xmlns:a16="http://schemas.microsoft.com/office/drawing/2014/main" id="{76115771-A9A0-43FD-BFE2-870965F9F7D8}"/>
                </a:ext>
              </a:extLst>
            </p:cNvPr>
            <p:cNvCxnSpPr>
              <a:cxnSpLocks/>
            </p:cNvCxnSpPr>
            <p:nvPr/>
          </p:nvCxnSpPr>
          <p:spPr>
            <a:xfrm>
              <a:off x="4054482" y="3764444"/>
              <a:ext cx="254170" cy="379011"/>
            </a:xfrm>
            <a:prstGeom prst="line">
              <a:avLst/>
            </a:prstGeom>
            <a:ln w="28575" cap="rnd">
              <a:prstDash val="sysDot"/>
              <a:headEnd type="none" w="lg" len="med"/>
              <a:tailEnd type="none" w="lg" len="med"/>
            </a:ln>
          </p:spPr>
          <p:style>
            <a:lnRef idx="1">
              <a:schemeClr val="accent3"/>
            </a:lnRef>
            <a:fillRef idx="0">
              <a:schemeClr val="accent3"/>
            </a:fillRef>
            <a:effectRef idx="0">
              <a:schemeClr val="accent3"/>
            </a:effectRef>
            <a:fontRef idx="minor">
              <a:schemeClr val="tx1"/>
            </a:fontRef>
          </p:style>
        </p:cxnSp>
      </p:grpSp>
      <p:grpSp>
        <p:nvGrpSpPr>
          <p:cNvPr id="175" name="Group 174">
            <a:extLst>
              <a:ext uri="{FF2B5EF4-FFF2-40B4-BE49-F238E27FC236}">
                <a16:creationId xmlns:a16="http://schemas.microsoft.com/office/drawing/2014/main" id="{3BD3EC0D-6CBD-4783-8F94-3B52D064D238}"/>
              </a:ext>
            </a:extLst>
          </p:cNvPr>
          <p:cNvGrpSpPr/>
          <p:nvPr/>
        </p:nvGrpSpPr>
        <p:grpSpPr>
          <a:xfrm>
            <a:off x="1238725" y="2775443"/>
            <a:ext cx="9867600" cy="621736"/>
            <a:chOff x="355600" y="2241550"/>
            <a:chExt cx="11392702" cy="609600"/>
          </a:xfrm>
        </p:grpSpPr>
        <p:sp>
          <p:nvSpPr>
            <p:cNvPr id="176" name="Freeform: Shape 175">
              <a:extLst>
                <a:ext uri="{FF2B5EF4-FFF2-40B4-BE49-F238E27FC236}">
                  <a16:creationId xmlns:a16="http://schemas.microsoft.com/office/drawing/2014/main" id="{B51EC547-02E2-4851-B300-23D45A05D5A3}"/>
                </a:ext>
              </a:extLst>
            </p:cNvPr>
            <p:cNvSpPr/>
            <p:nvPr/>
          </p:nvSpPr>
          <p:spPr bwMode="auto">
            <a:xfrm>
              <a:off x="355600" y="2241550"/>
              <a:ext cx="5772150" cy="609600"/>
            </a:xfrm>
            <a:custGeom>
              <a:avLst/>
              <a:gdLst>
                <a:gd name="connsiteX0" fmla="*/ 5772150 w 5772150"/>
                <a:gd name="connsiteY0" fmla="*/ 0 h 609600"/>
                <a:gd name="connsiteX1" fmla="*/ 5772150 w 5772150"/>
                <a:gd name="connsiteY1" fmla="*/ 241300 h 609600"/>
                <a:gd name="connsiteX2" fmla="*/ 0 w 5772150"/>
                <a:gd name="connsiteY2" fmla="*/ 241300 h 609600"/>
                <a:gd name="connsiteX3" fmla="*/ 0 w 5772150"/>
                <a:gd name="connsiteY3" fmla="*/ 609600 h 609600"/>
              </a:gdLst>
              <a:ahLst/>
              <a:cxnLst>
                <a:cxn ang="0">
                  <a:pos x="connsiteX0" y="connsiteY0"/>
                </a:cxn>
                <a:cxn ang="0">
                  <a:pos x="connsiteX1" y="connsiteY1"/>
                </a:cxn>
                <a:cxn ang="0">
                  <a:pos x="connsiteX2" y="connsiteY2"/>
                </a:cxn>
                <a:cxn ang="0">
                  <a:pos x="connsiteX3" y="connsiteY3"/>
                </a:cxn>
              </a:cxnLst>
              <a:rect l="l" t="t" r="r" b="b"/>
              <a:pathLst>
                <a:path w="5772150" h="609600">
                  <a:moveTo>
                    <a:pt x="5772150" y="0"/>
                  </a:moveTo>
                  <a:lnTo>
                    <a:pt x="5772150" y="241300"/>
                  </a:lnTo>
                  <a:lnTo>
                    <a:pt x="0" y="241300"/>
                  </a:lnTo>
                  <a:lnTo>
                    <a:pt x="0" y="609600"/>
                  </a:lnTo>
                </a:path>
              </a:pathLst>
            </a:custGeom>
            <a:ln w="19050" cap="rnd">
              <a:headEnd type="none" w="med" len="med"/>
              <a:tailEnd type="none" w="med"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sz="1428"/>
            </a:p>
          </p:txBody>
        </p:sp>
        <p:sp>
          <p:nvSpPr>
            <p:cNvPr id="177" name="Freeform: Shape 176">
              <a:extLst>
                <a:ext uri="{FF2B5EF4-FFF2-40B4-BE49-F238E27FC236}">
                  <a16:creationId xmlns:a16="http://schemas.microsoft.com/office/drawing/2014/main" id="{7F911532-1E41-47FC-8EFF-2C43F63784D3}"/>
                </a:ext>
              </a:extLst>
            </p:cNvPr>
            <p:cNvSpPr/>
            <p:nvPr/>
          </p:nvSpPr>
          <p:spPr bwMode="auto">
            <a:xfrm flipH="1">
              <a:off x="6127750" y="2241550"/>
              <a:ext cx="5620552" cy="609600"/>
            </a:xfrm>
            <a:custGeom>
              <a:avLst/>
              <a:gdLst>
                <a:gd name="connsiteX0" fmla="*/ 5772150 w 5772150"/>
                <a:gd name="connsiteY0" fmla="*/ 0 h 609600"/>
                <a:gd name="connsiteX1" fmla="*/ 5772150 w 5772150"/>
                <a:gd name="connsiteY1" fmla="*/ 241300 h 609600"/>
                <a:gd name="connsiteX2" fmla="*/ 0 w 5772150"/>
                <a:gd name="connsiteY2" fmla="*/ 241300 h 609600"/>
                <a:gd name="connsiteX3" fmla="*/ 0 w 5772150"/>
                <a:gd name="connsiteY3" fmla="*/ 609600 h 609600"/>
              </a:gdLst>
              <a:ahLst/>
              <a:cxnLst>
                <a:cxn ang="0">
                  <a:pos x="connsiteX0" y="connsiteY0"/>
                </a:cxn>
                <a:cxn ang="0">
                  <a:pos x="connsiteX1" y="connsiteY1"/>
                </a:cxn>
                <a:cxn ang="0">
                  <a:pos x="connsiteX2" y="connsiteY2"/>
                </a:cxn>
                <a:cxn ang="0">
                  <a:pos x="connsiteX3" y="connsiteY3"/>
                </a:cxn>
              </a:cxnLst>
              <a:rect l="l" t="t" r="r" b="b"/>
              <a:pathLst>
                <a:path w="5772150" h="609600">
                  <a:moveTo>
                    <a:pt x="5772150" y="0"/>
                  </a:moveTo>
                  <a:lnTo>
                    <a:pt x="5772150" y="241300"/>
                  </a:lnTo>
                  <a:lnTo>
                    <a:pt x="0" y="241300"/>
                  </a:lnTo>
                  <a:lnTo>
                    <a:pt x="0" y="609600"/>
                  </a:lnTo>
                </a:path>
              </a:pathLst>
            </a:custGeom>
            <a:ln w="19050" cap="rnd">
              <a:headEnd type="none" w="med" len="med"/>
              <a:tailEnd type="none" w="med"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sz="1428"/>
            </a:p>
          </p:txBody>
        </p:sp>
      </p:grpSp>
    </p:spTree>
    <p:extLst>
      <p:ext uri="{BB962C8B-B14F-4D97-AF65-F5344CB8AC3E}">
        <p14:creationId xmlns:p14="http://schemas.microsoft.com/office/powerpoint/2010/main" val="2217524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Content Placeholder 3">
            <a:extLst>
              <a:ext uri="{FF2B5EF4-FFF2-40B4-BE49-F238E27FC236}">
                <a16:creationId xmlns:a16="http://schemas.microsoft.com/office/drawing/2014/main" id="{D873D28B-FA30-4729-AD4A-3B0115A6A00C}"/>
              </a:ext>
            </a:extLst>
          </p:cNvPr>
          <p:cNvPicPr>
            <a:picLocks noChangeAspect="1"/>
          </p:cNvPicPr>
          <p:nvPr/>
        </p:nvPicPr>
        <p:blipFill rotWithShape="1">
          <a:blip r:embed="rId3"/>
          <a:srcRect t="6855" r="29981"/>
          <a:stretch/>
        </p:blipFill>
        <p:spPr>
          <a:xfrm>
            <a:off x="6662541" y="1820946"/>
            <a:ext cx="5773934" cy="4160520"/>
          </a:xfrm>
          <a:prstGeom prst="rect">
            <a:avLst/>
          </a:prstGeom>
        </p:spPr>
      </p:pic>
      <p:sp>
        <p:nvSpPr>
          <p:cNvPr id="96" name="Title 16">
            <a:extLst>
              <a:ext uri="{FF2B5EF4-FFF2-40B4-BE49-F238E27FC236}">
                <a16:creationId xmlns:a16="http://schemas.microsoft.com/office/drawing/2014/main" id="{52375AE3-D948-4D23-8593-38625948EE2E}"/>
              </a:ext>
            </a:extLst>
          </p:cNvPr>
          <p:cNvSpPr txBox="1">
            <a:spLocks/>
          </p:cNvSpPr>
          <p:nvPr/>
        </p:nvSpPr>
        <p:spPr>
          <a:xfrm>
            <a:off x="457901" y="1990994"/>
            <a:ext cx="4305796" cy="615553"/>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r>
              <a:rPr lang="en-US" sz="2000" dirty="0"/>
              <a:t>Get detailed insights about your workloads with Azure Monitor</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5294702" y="1448444"/>
            <a:ext cx="0" cy="4809067"/>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itle 16">
            <a:extLst>
              <a:ext uri="{FF2B5EF4-FFF2-40B4-BE49-F238E27FC236}">
                <a16:creationId xmlns:a16="http://schemas.microsoft.com/office/drawing/2014/main" id="{6A0E05BC-084D-4E3B-B873-546CF798B16E}"/>
              </a:ext>
            </a:extLst>
          </p:cNvPr>
          <p:cNvSpPr txBox="1">
            <a:spLocks/>
          </p:cNvSpPr>
          <p:nvPr/>
        </p:nvSpPr>
        <p:spPr>
          <a:xfrm>
            <a:off x="465136" y="2969924"/>
            <a:ext cx="3767555" cy="615553"/>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2"/>
            </a:pPr>
            <a:r>
              <a:rPr lang="en-US" sz="2000" dirty="0"/>
              <a:t>See graphical insights about clusters</a:t>
            </a:r>
          </a:p>
        </p:txBody>
      </p:sp>
      <p:sp>
        <p:nvSpPr>
          <p:cNvPr id="113" name="Title 16">
            <a:extLst>
              <a:ext uri="{FF2B5EF4-FFF2-40B4-BE49-F238E27FC236}">
                <a16:creationId xmlns:a16="http://schemas.microsoft.com/office/drawing/2014/main" id="{077FBAD5-7C3D-4AAE-9B0E-D0CEAF203168}"/>
              </a:ext>
            </a:extLst>
          </p:cNvPr>
          <p:cNvSpPr txBox="1">
            <a:spLocks/>
          </p:cNvSpPr>
          <p:nvPr/>
        </p:nvSpPr>
        <p:spPr>
          <a:xfrm>
            <a:off x="465137" y="3852977"/>
            <a:ext cx="3767555" cy="615553"/>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3"/>
            </a:pPr>
            <a:r>
              <a:rPr lang="en-US" sz="2000" dirty="0"/>
              <a:t>Filter for details about nodes, controllers, and containers</a:t>
            </a:r>
          </a:p>
        </p:txBody>
      </p:sp>
      <p:sp>
        <p:nvSpPr>
          <p:cNvPr id="114" name="Title 16">
            <a:extLst>
              <a:ext uri="{FF2B5EF4-FFF2-40B4-BE49-F238E27FC236}">
                <a16:creationId xmlns:a16="http://schemas.microsoft.com/office/drawing/2014/main" id="{5213F1AD-40BE-4EFF-8DF7-34CB812F0645}"/>
              </a:ext>
            </a:extLst>
          </p:cNvPr>
          <p:cNvSpPr txBox="1">
            <a:spLocks/>
          </p:cNvSpPr>
          <p:nvPr/>
        </p:nvSpPr>
        <p:spPr>
          <a:xfrm>
            <a:off x="511146" y="5003530"/>
            <a:ext cx="3767555" cy="615553"/>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4"/>
            </a:pPr>
            <a:r>
              <a:rPr lang="en-US" sz="2000" dirty="0"/>
              <a:t>Pull events and logs for detailed activity analysis</a:t>
            </a:r>
          </a:p>
        </p:txBody>
      </p:sp>
      <p:pic>
        <p:nvPicPr>
          <p:cNvPr id="29" name="Content Placeholder 3">
            <a:extLst>
              <a:ext uri="{FF2B5EF4-FFF2-40B4-BE49-F238E27FC236}">
                <a16:creationId xmlns:a16="http://schemas.microsoft.com/office/drawing/2014/main" id="{B65603F6-879C-41C5-87FC-A042236B4DE6}"/>
              </a:ext>
            </a:extLst>
          </p:cNvPr>
          <p:cNvPicPr>
            <a:picLocks noChangeAspect="1"/>
          </p:cNvPicPr>
          <p:nvPr/>
        </p:nvPicPr>
        <p:blipFill rotWithShape="1">
          <a:blip r:embed="rId4"/>
          <a:srcRect l="17306" t="25631" r="29893"/>
          <a:stretch/>
        </p:blipFill>
        <p:spPr>
          <a:xfrm>
            <a:off x="8085365" y="2661556"/>
            <a:ext cx="4351110" cy="3319598"/>
          </a:xfrm>
          <a:prstGeom prst="rect">
            <a:avLst/>
          </a:prstGeom>
        </p:spPr>
      </p:pic>
      <p:grpSp>
        <p:nvGrpSpPr>
          <p:cNvPr id="18" name="Group 17">
            <a:extLst>
              <a:ext uri="{FF2B5EF4-FFF2-40B4-BE49-F238E27FC236}">
                <a16:creationId xmlns:a16="http://schemas.microsoft.com/office/drawing/2014/main" id="{76489976-AF91-447F-A7A4-3D3845CD7F69}"/>
              </a:ext>
            </a:extLst>
          </p:cNvPr>
          <p:cNvGrpSpPr/>
          <p:nvPr/>
        </p:nvGrpSpPr>
        <p:grpSpPr>
          <a:xfrm>
            <a:off x="8065394" y="2654050"/>
            <a:ext cx="4371081" cy="3321544"/>
            <a:chOff x="8065394" y="2654050"/>
            <a:chExt cx="4371081" cy="3321544"/>
          </a:xfrm>
        </p:grpSpPr>
        <p:pic>
          <p:nvPicPr>
            <p:cNvPr id="34" name="Picture 33">
              <a:extLst>
                <a:ext uri="{FF2B5EF4-FFF2-40B4-BE49-F238E27FC236}">
                  <a16:creationId xmlns:a16="http://schemas.microsoft.com/office/drawing/2014/main" id="{B5283591-408F-4134-A2DD-9F8BE9201D9C}"/>
                </a:ext>
              </a:extLst>
            </p:cNvPr>
            <p:cNvPicPr>
              <a:picLocks noChangeAspect="1"/>
            </p:cNvPicPr>
            <p:nvPr/>
          </p:nvPicPr>
          <p:blipFill rotWithShape="1">
            <a:blip r:embed="rId5"/>
            <a:srcRect l="17068" t="25522" r="29811"/>
            <a:stretch/>
          </p:blipFill>
          <p:spPr>
            <a:xfrm>
              <a:off x="8065394" y="2655996"/>
              <a:ext cx="4371081" cy="3319598"/>
            </a:xfrm>
            <a:prstGeom prst="rect">
              <a:avLst/>
            </a:prstGeom>
          </p:spPr>
        </p:pic>
        <p:pic>
          <p:nvPicPr>
            <p:cNvPr id="44" name="Picture 43">
              <a:extLst>
                <a:ext uri="{FF2B5EF4-FFF2-40B4-BE49-F238E27FC236}">
                  <a16:creationId xmlns:a16="http://schemas.microsoft.com/office/drawing/2014/main" id="{13159845-392B-4B42-AF76-A10C3D3F37F2}"/>
                </a:ext>
              </a:extLst>
            </p:cNvPr>
            <p:cNvPicPr>
              <a:picLocks noChangeAspect="1"/>
            </p:cNvPicPr>
            <p:nvPr/>
          </p:nvPicPr>
          <p:blipFill rotWithShape="1">
            <a:blip r:embed="rId5"/>
            <a:srcRect l="58800" t="25522" r="16674"/>
            <a:stretch/>
          </p:blipFill>
          <p:spPr>
            <a:xfrm>
              <a:off x="10418315" y="2654050"/>
              <a:ext cx="2018160" cy="3319598"/>
            </a:xfrm>
            <a:custGeom>
              <a:avLst/>
              <a:gdLst>
                <a:gd name="connsiteX0" fmla="*/ 0 w 2018160"/>
                <a:gd name="connsiteY0" fmla="*/ 0 h 3319598"/>
                <a:gd name="connsiteX1" fmla="*/ 2018160 w 2018160"/>
                <a:gd name="connsiteY1" fmla="*/ 0 h 3319598"/>
                <a:gd name="connsiteX2" fmla="*/ 2018160 w 2018160"/>
                <a:gd name="connsiteY2" fmla="*/ 3319598 h 3319598"/>
                <a:gd name="connsiteX3" fmla="*/ 0 w 2018160"/>
                <a:gd name="connsiteY3" fmla="*/ 3319598 h 3319598"/>
                <a:gd name="connsiteX4" fmla="*/ 0 w 2018160"/>
                <a:gd name="connsiteY4" fmla="*/ 427126 h 3319598"/>
                <a:gd name="connsiteX5" fmla="*/ 587559 w 2018160"/>
                <a:gd name="connsiteY5" fmla="*/ 427126 h 3319598"/>
                <a:gd name="connsiteX6" fmla="*/ 587559 w 2018160"/>
                <a:gd name="connsiteY6" fmla="*/ 178644 h 3319598"/>
                <a:gd name="connsiteX7" fmla="*/ 0 w 2018160"/>
                <a:gd name="connsiteY7" fmla="*/ 178644 h 331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8160" h="3319598">
                  <a:moveTo>
                    <a:pt x="0" y="0"/>
                  </a:moveTo>
                  <a:lnTo>
                    <a:pt x="2018160" y="0"/>
                  </a:lnTo>
                  <a:lnTo>
                    <a:pt x="2018160" y="3319598"/>
                  </a:lnTo>
                  <a:lnTo>
                    <a:pt x="0" y="3319598"/>
                  </a:lnTo>
                  <a:lnTo>
                    <a:pt x="0" y="427126"/>
                  </a:lnTo>
                  <a:lnTo>
                    <a:pt x="587559" y="427126"/>
                  </a:lnTo>
                  <a:lnTo>
                    <a:pt x="587559" y="178644"/>
                  </a:lnTo>
                  <a:lnTo>
                    <a:pt x="0" y="178644"/>
                  </a:lnTo>
                  <a:close/>
                </a:path>
              </a:pathLst>
            </a:custGeom>
          </p:spPr>
        </p:pic>
      </p:grpSp>
      <p:pic>
        <p:nvPicPr>
          <p:cNvPr id="46" name="Picture 45">
            <a:extLst>
              <a:ext uri="{FF2B5EF4-FFF2-40B4-BE49-F238E27FC236}">
                <a16:creationId xmlns:a16="http://schemas.microsoft.com/office/drawing/2014/main" id="{BD28614E-A328-4E9D-8570-56DD5F9C8FE5}"/>
              </a:ext>
            </a:extLst>
          </p:cNvPr>
          <p:cNvPicPr>
            <a:picLocks noChangeAspect="1"/>
          </p:cNvPicPr>
          <p:nvPr/>
        </p:nvPicPr>
        <p:blipFill rotWithShape="1">
          <a:blip r:embed="rId6"/>
          <a:srcRect l="16446" t="25163" r="29900"/>
          <a:stretch/>
        </p:blipFill>
        <p:spPr>
          <a:xfrm>
            <a:off x="8013489" y="2640772"/>
            <a:ext cx="4422986" cy="3341688"/>
          </a:xfrm>
          <a:prstGeom prst="rect">
            <a:avLst/>
          </a:prstGeom>
        </p:spPr>
      </p:pic>
      <p:pic>
        <p:nvPicPr>
          <p:cNvPr id="91" name="Picture 90" descr="A screenshot of a cell phone&#10;&#10;Description generated with very high confidence">
            <a:hlinkClick r:id="rId7"/>
            <a:extLst>
              <a:ext uri="{FF2B5EF4-FFF2-40B4-BE49-F238E27FC236}">
                <a16:creationId xmlns:a16="http://schemas.microsoft.com/office/drawing/2014/main" id="{38C44320-93E4-4180-9574-CDBD1F6238DB}"/>
              </a:ext>
            </a:extLst>
          </p:cNvPr>
          <p:cNvPicPr>
            <a:picLocks noChangeAspect="1"/>
          </p:cNvPicPr>
          <p:nvPr/>
        </p:nvPicPr>
        <p:blipFill>
          <a:blip r:embed="rId8"/>
          <a:srcRect/>
          <a:stretch>
            <a:fillRect/>
          </a:stretch>
        </p:blipFill>
        <p:spPr>
          <a:xfrm>
            <a:off x="6218666" y="1448444"/>
            <a:ext cx="6217809" cy="4905090"/>
          </a:xfrm>
          <a:custGeom>
            <a:avLst/>
            <a:gdLst>
              <a:gd name="connsiteX0" fmla="*/ 0 w 6217809"/>
              <a:gd name="connsiteY0" fmla="*/ 0 h 4905090"/>
              <a:gd name="connsiteX1" fmla="*/ 6217809 w 6217809"/>
              <a:gd name="connsiteY1" fmla="*/ 0 h 4905090"/>
              <a:gd name="connsiteX2" fmla="*/ 6217809 w 6217809"/>
              <a:gd name="connsiteY2" fmla="*/ 379869 h 4905090"/>
              <a:gd name="connsiteX3" fmla="*/ 448067 w 6217809"/>
              <a:gd name="connsiteY3" fmla="*/ 379869 h 4905090"/>
              <a:gd name="connsiteX4" fmla="*/ 448067 w 6217809"/>
              <a:gd name="connsiteY4" fmla="*/ 4522370 h 4905090"/>
              <a:gd name="connsiteX5" fmla="*/ 6217809 w 6217809"/>
              <a:gd name="connsiteY5" fmla="*/ 4522370 h 4905090"/>
              <a:gd name="connsiteX6" fmla="*/ 6217809 w 6217809"/>
              <a:gd name="connsiteY6" fmla="*/ 4905090 h 4905090"/>
              <a:gd name="connsiteX7" fmla="*/ 0 w 6217809"/>
              <a:gd name="connsiteY7" fmla="*/ 4905090 h 490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809" h="4905090">
                <a:moveTo>
                  <a:pt x="0" y="0"/>
                </a:moveTo>
                <a:lnTo>
                  <a:pt x="6217809" y="0"/>
                </a:lnTo>
                <a:lnTo>
                  <a:pt x="6217809" y="379869"/>
                </a:lnTo>
                <a:lnTo>
                  <a:pt x="448067" y="379869"/>
                </a:lnTo>
                <a:lnTo>
                  <a:pt x="448067" y="4522370"/>
                </a:lnTo>
                <a:lnTo>
                  <a:pt x="6217809" y="4522370"/>
                </a:lnTo>
                <a:lnTo>
                  <a:pt x="6217809" y="4905090"/>
                </a:lnTo>
                <a:lnTo>
                  <a:pt x="0" y="4905090"/>
                </a:lnTo>
                <a:close/>
              </a:path>
            </a:pathLst>
          </a:custGeom>
        </p:spPr>
      </p:pic>
      <p:sp>
        <p:nvSpPr>
          <p:cNvPr id="256" name="Oval 255">
            <a:extLst>
              <a:ext uri="{FF2B5EF4-FFF2-40B4-BE49-F238E27FC236}">
                <a16:creationId xmlns:a16="http://schemas.microsoft.com/office/drawing/2014/main" id="{E3882B8C-61C6-4191-83DE-D444224A8754}"/>
              </a:ext>
            </a:extLst>
          </p:cNvPr>
          <p:cNvSpPr/>
          <p:nvPr/>
        </p:nvSpPr>
        <p:spPr bwMode="auto">
          <a:xfrm>
            <a:off x="6115469" y="1314199"/>
            <a:ext cx="477062" cy="477062"/>
          </a:xfrm>
          <a:prstGeom prst="ellipse">
            <a:avLst/>
          </a:prstGeom>
          <a:solidFill>
            <a:srgbClr val="0078D4"/>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57" name="Oval 256">
            <a:extLst>
              <a:ext uri="{FF2B5EF4-FFF2-40B4-BE49-F238E27FC236}">
                <a16:creationId xmlns:a16="http://schemas.microsoft.com/office/drawing/2014/main" id="{CFDF83C3-D346-4D16-8DE7-46E593B03CA0}"/>
              </a:ext>
            </a:extLst>
          </p:cNvPr>
          <p:cNvSpPr/>
          <p:nvPr/>
        </p:nvSpPr>
        <p:spPr bwMode="auto">
          <a:xfrm>
            <a:off x="6115469" y="1314199"/>
            <a:ext cx="477062" cy="477062"/>
          </a:xfrm>
          <a:prstGeom prst="ellipse">
            <a:avLst/>
          </a:prstGeom>
          <a:solidFill>
            <a:srgbClr val="0078D4"/>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58" name="Oval 257">
            <a:extLst>
              <a:ext uri="{FF2B5EF4-FFF2-40B4-BE49-F238E27FC236}">
                <a16:creationId xmlns:a16="http://schemas.microsoft.com/office/drawing/2014/main" id="{CD1DC195-C672-49CB-9A77-D55704425065}"/>
              </a:ext>
            </a:extLst>
          </p:cNvPr>
          <p:cNvSpPr/>
          <p:nvPr/>
        </p:nvSpPr>
        <p:spPr bwMode="auto">
          <a:xfrm>
            <a:off x="6115469" y="1314199"/>
            <a:ext cx="477062" cy="477062"/>
          </a:xfrm>
          <a:prstGeom prst="ellipse">
            <a:avLst/>
          </a:prstGeom>
          <a:solidFill>
            <a:srgbClr val="0078D4"/>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0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59" name="Oval 258">
            <a:extLst>
              <a:ext uri="{FF2B5EF4-FFF2-40B4-BE49-F238E27FC236}">
                <a16:creationId xmlns:a16="http://schemas.microsoft.com/office/drawing/2014/main" id="{D55D27A4-0C0B-47D8-90A5-812E501B08C7}"/>
              </a:ext>
            </a:extLst>
          </p:cNvPr>
          <p:cNvSpPr/>
          <p:nvPr/>
        </p:nvSpPr>
        <p:spPr bwMode="auto">
          <a:xfrm>
            <a:off x="6115469" y="1314199"/>
            <a:ext cx="477062" cy="477062"/>
          </a:xfrm>
          <a:prstGeom prst="ellipse">
            <a:avLst/>
          </a:prstGeom>
          <a:solidFill>
            <a:srgbClr val="0078D4"/>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3" name="Title 10">
            <a:extLst>
              <a:ext uri="{FF2B5EF4-FFF2-40B4-BE49-F238E27FC236}">
                <a16:creationId xmlns:a16="http://schemas.microsoft.com/office/drawing/2014/main" id="{BEBA7FBE-0586-4879-B6C8-BD082075560B}"/>
              </a:ext>
            </a:extLst>
          </p:cNvPr>
          <p:cNvSpPr>
            <a:spLocks noGrp="1"/>
          </p:cNvSpPr>
          <p:nvPr>
            <p:ph type="title"/>
          </p:nvPr>
        </p:nvSpPr>
        <p:spPr>
          <a:xfrm>
            <a:off x="274638" y="295275"/>
            <a:ext cx="11888787" cy="917575"/>
          </a:xfrm>
        </p:spPr>
        <p:txBody>
          <a:bodyPr/>
          <a:lstStyle/>
          <a:p>
            <a:r>
              <a:rPr lang="en-US" dirty="0">
                <a:solidFill>
                  <a:schemeClr val="accent3"/>
                </a:solidFill>
              </a:rPr>
              <a:t>Azure Monitor for Containers UI</a:t>
            </a:r>
          </a:p>
        </p:txBody>
      </p:sp>
    </p:spTree>
    <p:extLst>
      <p:ext uri="{BB962C8B-B14F-4D97-AF65-F5344CB8AC3E}">
        <p14:creationId xmlns:p14="http://schemas.microsoft.com/office/powerpoint/2010/main" val="18066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500"/>
                                        <p:tgtEl>
                                          <p:spTgt spid="257"/>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8"/>
                                        </p:tgtEl>
                                        <p:attrNameLst>
                                          <p:attrName>style.visibility</p:attrName>
                                        </p:attrNameLst>
                                      </p:cBhvr>
                                      <p:to>
                                        <p:strVal val="visible"/>
                                      </p:to>
                                    </p:set>
                                    <p:animEffect transition="in" filter="fade">
                                      <p:cBhvr>
                                        <p:cTn id="18" dur="500"/>
                                        <p:tgtEl>
                                          <p:spTgt spid="25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500"/>
                                        <p:tgtEl>
                                          <p:spTgt spid="113"/>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9"/>
                                        </p:tgtEl>
                                        <p:attrNameLst>
                                          <p:attrName>style.visibility</p:attrName>
                                        </p:attrNameLst>
                                      </p:cBhvr>
                                      <p:to>
                                        <p:strVal val="visible"/>
                                      </p:to>
                                    </p:set>
                                    <p:animEffect transition="in" filter="fade">
                                      <p:cBhvr>
                                        <p:cTn id="29" dur="500"/>
                                        <p:tgtEl>
                                          <p:spTgt spid="259"/>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4"/>
                                        </p:tgtEl>
                                        <p:attrNameLst>
                                          <p:attrName>style.visibility</p:attrName>
                                        </p:attrNameLst>
                                      </p:cBhvr>
                                      <p:to>
                                        <p:strVal val="visible"/>
                                      </p:to>
                                    </p:set>
                                    <p:animEffect transition="in" filter="fade">
                                      <p:cBhvr>
                                        <p:cTn id="35"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13" grpId="0"/>
      <p:bldP spid="114" grpId="0"/>
      <p:bldP spid="257" grpId="0" animBg="1"/>
      <p:bldP spid="258" grpId="0" animBg="1"/>
      <p:bldP spid="25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3DEAE-E983-4E13-9BCF-B44D6D42F2E2}"/>
              </a:ext>
            </a:extLst>
          </p:cNvPr>
          <p:cNvSpPr>
            <a:spLocks noGrp="1"/>
          </p:cNvSpPr>
          <p:nvPr>
            <p:ph type="title"/>
          </p:nvPr>
        </p:nvSpPr>
        <p:spPr/>
        <p:txBody>
          <a:bodyPr/>
          <a:lstStyle/>
          <a:p>
            <a:r>
              <a:rPr lang="en-US" sz="4488" dirty="0">
                <a:solidFill>
                  <a:schemeClr val="accent3"/>
                </a:solidFill>
              </a:rPr>
              <a:t>Logging architecture – node-level logging agent</a:t>
            </a:r>
          </a:p>
        </p:txBody>
      </p:sp>
      <p:sp>
        <p:nvSpPr>
          <p:cNvPr id="5" name="Text Placeholder 4">
            <a:extLst>
              <a:ext uri="{FF2B5EF4-FFF2-40B4-BE49-F238E27FC236}">
                <a16:creationId xmlns:a16="http://schemas.microsoft.com/office/drawing/2014/main" id="{B6E05218-F053-4162-89E6-112E6B95856C}"/>
              </a:ext>
            </a:extLst>
          </p:cNvPr>
          <p:cNvSpPr>
            <a:spLocks noGrp="1"/>
          </p:cNvSpPr>
          <p:nvPr>
            <p:ph type="body" sz="quarter" idx="10"/>
          </p:nvPr>
        </p:nvSpPr>
        <p:spPr>
          <a:xfrm>
            <a:off x="274639" y="1212849"/>
            <a:ext cx="5486399" cy="4190891"/>
          </a:xfrm>
        </p:spPr>
        <p:txBody>
          <a:bodyPr/>
          <a:lstStyle/>
          <a:p>
            <a:r>
              <a:rPr lang="en-US" sz="2448" dirty="0"/>
              <a:t>Most common and encouraged approach for Kubernetes cluster</a:t>
            </a:r>
            <a:br>
              <a:rPr lang="en-US" sz="2448" dirty="0"/>
            </a:br>
            <a:endParaRPr lang="en-US" sz="2448" dirty="0"/>
          </a:p>
          <a:p>
            <a:r>
              <a:rPr lang="en-US" sz="2448" dirty="0"/>
              <a:t>One agent per node (Daemon Set)</a:t>
            </a:r>
            <a:br>
              <a:rPr lang="en-US" sz="2448" dirty="0"/>
            </a:br>
            <a:endParaRPr lang="en-US" sz="2448" dirty="0"/>
          </a:p>
          <a:p>
            <a:r>
              <a:rPr lang="en-US" sz="2448" dirty="0"/>
              <a:t>No changes to the applications running on the node </a:t>
            </a:r>
          </a:p>
          <a:p>
            <a:pPr marL="0" indent="0">
              <a:buNone/>
            </a:pPr>
            <a:endParaRPr lang="en-US" sz="2448" dirty="0"/>
          </a:p>
          <a:p>
            <a:r>
              <a:rPr lang="en-US" sz="2448" dirty="0"/>
              <a:t>Only works for applications with standard output and standard error</a:t>
            </a:r>
            <a:endParaRPr lang="en-US" sz="2040" b="1" dirty="0"/>
          </a:p>
        </p:txBody>
      </p:sp>
      <p:pic>
        <p:nvPicPr>
          <p:cNvPr id="17411" name="Picture 3" descr="Using a node level logging agent">
            <a:extLst>
              <a:ext uri="{FF2B5EF4-FFF2-40B4-BE49-F238E27FC236}">
                <a16:creationId xmlns:a16="http://schemas.microsoft.com/office/drawing/2014/main" id="{76E0BC36-4E19-4497-9B3A-3B257B8C0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9674" y="1832418"/>
            <a:ext cx="5817060" cy="4071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1823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B51791-C245-46B9-9DAD-F0295B554823}"/>
              </a:ext>
            </a:extLst>
          </p:cNvPr>
          <p:cNvSpPr>
            <a:spLocks noGrp="1"/>
          </p:cNvSpPr>
          <p:nvPr>
            <p:ph type="title"/>
          </p:nvPr>
        </p:nvSpPr>
        <p:spPr/>
        <p:txBody>
          <a:bodyPr/>
          <a:lstStyle/>
          <a:p>
            <a:r>
              <a:rPr lang="en-US" sz="4488" dirty="0">
                <a:solidFill>
                  <a:schemeClr val="accent3"/>
                </a:solidFill>
              </a:rPr>
              <a:t>Enable monitoring - Portal</a:t>
            </a:r>
          </a:p>
        </p:txBody>
      </p:sp>
      <p:sp>
        <p:nvSpPr>
          <p:cNvPr id="84" name="Content Placeholder 2">
            <a:extLst>
              <a:ext uri="{FF2B5EF4-FFF2-40B4-BE49-F238E27FC236}">
                <a16:creationId xmlns:a16="http://schemas.microsoft.com/office/drawing/2014/main" id="{2324A4B0-1F11-450D-8B6B-1F4A544A5B45}"/>
              </a:ext>
            </a:extLst>
          </p:cNvPr>
          <p:cNvSpPr txBox="1">
            <a:spLocks/>
          </p:cNvSpPr>
          <p:nvPr/>
        </p:nvSpPr>
        <p:spPr>
          <a:xfrm>
            <a:off x="1249431" y="2007360"/>
            <a:ext cx="9428156" cy="4437962"/>
          </a:xfrm>
          <a:prstGeom prst="rect">
            <a:avLst/>
          </a:prstGeom>
        </p:spPr>
        <p:txBody>
          <a:bodyPr/>
          <a:lstStyle>
            <a:lvl1pPr marL="342000" indent="-342000" algn="l" defTabSz="914400" rtl="0" eaLnBrk="1" latinLnBrk="0" hangingPunct="1">
              <a:lnSpc>
                <a:spcPct val="90000"/>
              </a:lnSpc>
              <a:spcBef>
                <a:spcPts val="960"/>
              </a:spcBef>
              <a:buFont typeface="Arial" panose="020B0604020202020204" pitchFamily="34" charset="0"/>
              <a:buChar char="•"/>
              <a:defRPr lang="en-US" sz="2600" kern="1200" dirty="0">
                <a:solidFill>
                  <a:schemeClr val="tx1"/>
                </a:solidFill>
                <a:latin typeface="+mn-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lang="en-US" sz="2400" kern="1200" dirty="0">
                <a:solidFill>
                  <a:schemeClr val="tx1"/>
                </a:solidFill>
                <a:latin typeface="+mn-lt"/>
                <a:ea typeface="+mn-ea"/>
                <a:cs typeface="Segoe UI" panose="020B0502040204020203" pitchFamily="34" charset="0"/>
              </a:defRPr>
            </a:lvl2pPr>
            <a:lvl3pPr marL="804672" indent="-230400" algn="l" defTabSz="914400" rtl="0" eaLnBrk="1" latinLnBrk="0" hangingPunct="1">
              <a:lnSpc>
                <a:spcPct val="90000"/>
              </a:lnSpc>
              <a:spcBef>
                <a:spcPts val="24"/>
              </a:spcBef>
              <a:buFont typeface="Arial" panose="020B0604020202020204" pitchFamily="34" charset="0"/>
              <a:buChar char="•"/>
              <a:defRPr lang="en-US" sz="2400" kern="1200" dirty="0">
                <a:solidFill>
                  <a:schemeClr val="tx1"/>
                </a:solidFill>
                <a:latin typeface="+mn-lt"/>
                <a:ea typeface="+mn-ea"/>
                <a:cs typeface="Segoe UI" panose="020B0502040204020203" pitchFamily="34" charset="0"/>
              </a:defRPr>
            </a:lvl3pPr>
            <a:lvl4pPr marL="1029600" indent="-230400" algn="l" defTabSz="914400" rtl="0" eaLnBrk="1" latinLnBrk="0" hangingPunct="1">
              <a:lnSpc>
                <a:spcPct val="90000"/>
              </a:lnSpc>
              <a:spcBef>
                <a:spcPts val="24"/>
              </a:spcBef>
              <a:buFont typeface="Arial" panose="020B0604020202020204" pitchFamily="34" charset="0"/>
              <a:buChar char="•"/>
              <a:defRPr lang="en-US" sz="2000" kern="1200" dirty="0">
                <a:solidFill>
                  <a:schemeClr val="tx1"/>
                </a:solidFill>
                <a:latin typeface="+mn-lt"/>
                <a:ea typeface="+mn-ea"/>
                <a:cs typeface="Segoe UI" panose="020B0502040204020203" pitchFamily="34" charset="0"/>
              </a:defRPr>
            </a:lvl4pPr>
            <a:lvl5pPr marL="1261872" indent="-230400" algn="l" defTabSz="914400" rtl="0" eaLnBrk="1" latinLnBrk="0" hangingPunct="1">
              <a:lnSpc>
                <a:spcPct val="90000"/>
              </a:lnSpc>
              <a:spcBef>
                <a:spcPts val="24"/>
              </a:spcBef>
              <a:buFont typeface="Arial" panose="020B0604020202020204" pitchFamily="34" charset="0"/>
              <a:buChar char="•"/>
              <a:defRPr lang="en-US" sz="2000" kern="1200" dirty="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652" b="1" err="1"/>
              <a:t>Creating</a:t>
            </a:r>
            <a:r>
              <a:rPr lang="es-ES" sz="2652" b="1"/>
              <a:t> new AKS </a:t>
            </a:r>
            <a:r>
              <a:rPr lang="es-ES" sz="2652" b="1" err="1"/>
              <a:t>Cluster</a:t>
            </a:r>
            <a:r>
              <a:rPr lang="es-ES" sz="2652" b="1"/>
              <a:t> </a:t>
            </a:r>
          </a:p>
          <a:p>
            <a:pPr marL="0" indent="0">
              <a:buNone/>
            </a:pPr>
            <a:r>
              <a:rPr lang="es-ES" sz="2652" i="1" err="1"/>
              <a:t>az</a:t>
            </a:r>
            <a:r>
              <a:rPr lang="es-ES" sz="2652" i="1"/>
              <a:t> </a:t>
            </a:r>
            <a:r>
              <a:rPr lang="es-ES" sz="2652" i="1" err="1"/>
              <a:t>aks</a:t>
            </a:r>
            <a:r>
              <a:rPr lang="es-ES" sz="2652" i="1"/>
              <a:t> </a:t>
            </a:r>
            <a:r>
              <a:rPr lang="es-ES" sz="2652" i="1" err="1"/>
              <a:t>create</a:t>
            </a:r>
            <a:r>
              <a:rPr lang="es-ES" sz="2652" i="1"/>
              <a:t> --</a:t>
            </a:r>
            <a:r>
              <a:rPr lang="es-ES" sz="2652" i="1" err="1"/>
              <a:t>resource-group</a:t>
            </a:r>
            <a:r>
              <a:rPr lang="es-ES" sz="2652" i="1"/>
              <a:t> </a:t>
            </a:r>
            <a:r>
              <a:rPr lang="es-ES" sz="2652" i="1" err="1"/>
              <a:t>myAKSCluster</a:t>
            </a:r>
            <a:r>
              <a:rPr lang="es-ES" sz="2652" i="1"/>
              <a:t> --</a:t>
            </a:r>
            <a:r>
              <a:rPr lang="es-ES" sz="2652" i="1" err="1"/>
              <a:t>name</a:t>
            </a:r>
            <a:r>
              <a:rPr lang="es-ES" sz="2652" i="1"/>
              <a:t> </a:t>
            </a:r>
            <a:r>
              <a:rPr lang="es-ES" sz="2652" i="1" err="1"/>
              <a:t>myAKSCluster</a:t>
            </a:r>
            <a:r>
              <a:rPr lang="es-ES" sz="2652" i="1"/>
              <a:t> --</a:t>
            </a:r>
            <a:r>
              <a:rPr lang="es-ES" sz="2652" i="1" err="1"/>
              <a:t>node-count</a:t>
            </a:r>
            <a:r>
              <a:rPr lang="es-ES" sz="2652" i="1"/>
              <a:t> 1 </a:t>
            </a:r>
            <a:r>
              <a:rPr lang="es-ES" sz="2652" b="1" i="1"/>
              <a:t>--</a:t>
            </a:r>
            <a:r>
              <a:rPr lang="es-ES" sz="2652" b="1" i="1" err="1"/>
              <a:t>enable-addons</a:t>
            </a:r>
            <a:r>
              <a:rPr lang="es-ES" sz="2652" b="1" i="1"/>
              <a:t> </a:t>
            </a:r>
            <a:r>
              <a:rPr lang="es-ES" sz="2652" b="1" i="1" err="1"/>
              <a:t>monitoring</a:t>
            </a:r>
            <a:r>
              <a:rPr lang="es-ES" sz="2652" b="1" i="1"/>
              <a:t> </a:t>
            </a:r>
            <a:r>
              <a:rPr lang="es-ES" sz="2652" i="1"/>
              <a:t>--</a:t>
            </a:r>
            <a:r>
              <a:rPr lang="es-ES" sz="2652" i="1" err="1"/>
              <a:t>generate-ssh-keys</a:t>
            </a:r>
            <a:endParaRPr lang="es-ES" sz="2652" i="1"/>
          </a:p>
          <a:p>
            <a:pPr marL="0" indent="0">
              <a:buNone/>
            </a:pPr>
            <a:endParaRPr lang="es-ES" sz="2652">
              <a:latin typeface="+mj-lt"/>
            </a:endParaRPr>
          </a:p>
          <a:p>
            <a:pPr marL="0" indent="0">
              <a:buNone/>
            </a:pPr>
            <a:r>
              <a:rPr lang="es-ES" sz="2652" b="1" err="1"/>
              <a:t>Enable</a:t>
            </a:r>
            <a:r>
              <a:rPr lang="es-ES" sz="2652" b="1"/>
              <a:t> </a:t>
            </a:r>
            <a:r>
              <a:rPr lang="es-ES" sz="2652" b="1" err="1"/>
              <a:t>monitoring</a:t>
            </a:r>
            <a:r>
              <a:rPr lang="es-ES" sz="2652" b="1"/>
              <a:t> </a:t>
            </a:r>
            <a:r>
              <a:rPr lang="es-ES" sz="2652" b="1" err="1"/>
              <a:t>on</a:t>
            </a:r>
            <a:r>
              <a:rPr lang="es-ES" sz="2652" b="1"/>
              <a:t> </a:t>
            </a:r>
            <a:r>
              <a:rPr lang="es-ES" sz="2652" b="1" err="1"/>
              <a:t>existing</a:t>
            </a:r>
            <a:r>
              <a:rPr lang="es-ES" sz="2652" b="1"/>
              <a:t> AKS </a:t>
            </a:r>
            <a:r>
              <a:rPr lang="es-ES" sz="2652" b="1" err="1"/>
              <a:t>Cluster</a:t>
            </a:r>
            <a:r>
              <a:rPr lang="es-ES" sz="2652" b="1"/>
              <a:t> </a:t>
            </a:r>
          </a:p>
          <a:p>
            <a:pPr marL="0" indent="0">
              <a:buNone/>
            </a:pPr>
            <a:r>
              <a:rPr lang="es-ES" sz="2652" i="1" err="1"/>
              <a:t>az</a:t>
            </a:r>
            <a:r>
              <a:rPr lang="es-ES" sz="2652" i="1"/>
              <a:t> </a:t>
            </a:r>
            <a:r>
              <a:rPr lang="es-ES" sz="2652" i="1" err="1"/>
              <a:t>aks</a:t>
            </a:r>
            <a:r>
              <a:rPr lang="es-ES" sz="2652" i="1"/>
              <a:t> </a:t>
            </a:r>
            <a:r>
              <a:rPr lang="es-ES" sz="2652" b="1" i="1" err="1"/>
              <a:t>enable-addons</a:t>
            </a:r>
            <a:r>
              <a:rPr lang="es-ES" sz="2652" b="1" i="1"/>
              <a:t> -a </a:t>
            </a:r>
            <a:r>
              <a:rPr lang="es-ES" sz="2652" b="1" i="1" err="1"/>
              <a:t>monitoring</a:t>
            </a:r>
            <a:r>
              <a:rPr lang="es-ES" sz="2652" b="1" i="1"/>
              <a:t> </a:t>
            </a:r>
            <a:r>
              <a:rPr lang="es-ES" sz="2652" i="1"/>
              <a:t>-n </a:t>
            </a:r>
            <a:r>
              <a:rPr lang="es-ES" sz="2652" i="1" err="1"/>
              <a:t>MyExistingManagedCluster</a:t>
            </a:r>
            <a:r>
              <a:rPr lang="es-ES" sz="2652" i="1"/>
              <a:t> -g </a:t>
            </a:r>
            <a:r>
              <a:rPr lang="es-ES" sz="2652" i="1" err="1"/>
              <a:t>MyExistingManagedClusterRG</a:t>
            </a:r>
            <a:endParaRPr lang="es-ES" sz="2652" i="1"/>
          </a:p>
        </p:txBody>
      </p:sp>
      <p:pic>
        <p:nvPicPr>
          <p:cNvPr id="87" name="Picture 86">
            <a:extLst>
              <a:ext uri="{FF2B5EF4-FFF2-40B4-BE49-F238E27FC236}">
                <a16:creationId xmlns:a16="http://schemas.microsoft.com/office/drawing/2014/main" id="{557BEE13-AD04-4A9A-B633-6FC7B783C122}"/>
              </a:ext>
            </a:extLst>
          </p:cNvPr>
          <p:cNvPicPr>
            <a:picLocks noChangeAspect="1"/>
          </p:cNvPicPr>
          <p:nvPr/>
        </p:nvPicPr>
        <p:blipFill>
          <a:blip r:embed="rId3"/>
          <a:stretch>
            <a:fillRect/>
          </a:stretch>
        </p:blipFill>
        <p:spPr>
          <a:xfrm>
            <a:off x="501414" y="1437763"/>
            <a:ext cx="10741748" cy="4863431"/>
          </a:xfrm>
          <a:prstGeom prst="rect">
            <a:avLst/>
          </a:prstGeom>
        </p:spPr>
      </p:pic>
    </p:spTree>
    <p:extLst>
      <p:ext uri="{BB962C8B-B14F-4D97-AF65-F5344CB8AC3E}">
        <p14:creationId xmlns:p14="http://schemas.microsoft.com/office/powerpoint/2010/main" val="3102827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A36BAD0-6F45-4A79-AE56-59AEBF7CEAE9}"/>
              </a:ext>
            </a:extLst>
          </p:cNvPr>
          <p:cNvSpPr txBox="1">
            <a:spLocks/>
          </p:cNvSpPr>
          <p:nvPr/>
        </p:nvSpPr>
        <p:spPr>
          <a:xfrm>
            <a:off x="724855" y="2096861"/>
            <a:ext cx="11237870" cy="3138841"/>
          </a:xfrm>
          <a:prstGeom prst="rect">
            <a:avLst/>
          </a:prstGeom>
        </p:spPr>
        <p:txBody>
          <a:bodyPr vert="horz" lIns="93260" tIns="46630" rIns="93260" bIns="4663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56" b="1" dirty="0">
                <a:solidFill>
                  <a:schemeClr val="tx1"/>
                </a:solidFill>
                <a:latin typeface="Segoe UI" panose="020B0502040204020203" pitchFamily="34" charset="0"/>
                <a:cs typeface="Segoe UI" panose="020B0502040204020203" pitchFamily="34" charset="0"/>
              </a:rPr>
              <a:t>Creating new AKS Cluster </a:t>
            </a:r>
          </a:p>
          <a:p>
            <a:r>
              <a:rPr lang="en-US" sz="2856" dirty="0" err="1">
                <a:latin typeface="Segoe UI" panose="020B0502040204020203" pitchFamily="34" charset="0"/>
                <a:cs typeface="Segoe UI" panose="020B0502040204020203" pitchFamily="34" charset="0"/>
              </a:rPr>
              <a:t>az</a:t>
            </a:r>
            <a:r>
              <a:rPr lang="en-US" sz="2856" dirty="0">
                <a:latin typeface="Segoe UI" panose="020B0502040204020203" pitchFamily="34" charset="0"/>
                <a:cs typeface="Segoe UI" panose="020B0502040204020203" pitchFamily="34" charset="0"/>
              </a:rPr>
              <a:t> </a:t>
            </a:r>
            <a:r>
              <a:rPr lang="en-US" sz="2856" dirty="0" err="1">
                <a:latin typeface="Segoe UI" panose="020B0502040204020203" pitchFamily="34" charset="0"/>
                <a:cs typeface="Segoe UI" panose="020B0502040204020203" pitchFamily="34" charset="0"/>
              </a:rPr>
              <a:t>aks</a:t>
            </a:r>
            <a:r>
              <a:rPr lang="en-US" sz="2856" dirty="0">
                <a:latin typeface="Segoe UI" panose="020B0502040204020203" pitchFamily="34" charset="0"/>
                <a:cs typeface="Segoe UI" panose="020B0502040204020203" pitchFamily="34" charset="0"/>
              </a:rPr>
              <a:t> create --resource-group </a:t>
            </a:r>
            <a:r>
              <a:rPr lang="en-US" sz="2856" dirty="0" err="1">
                <a:latin typeface="Segoe UI" panose="020B0502040204020203" pitchFamily="34" charset="0"/>
                <a:cs typeface="Segoe UI" panose="020B0502040204020203" pitchFamily="34" charset="0"/>
              </a:rPr>
              <a:t>myAKSCluster</a:t>
            </a:r>
            <a:r>
              <a:rPr lang="en-US" sz="2856" dirty="0">
                <a:latin typeface="Segoe UI" panose="020B0502040204020203" pitchFamily="34" charset="0"/>
                <a:cs typeface="Segoe UI" panose="020B0502040204020203" pitchFamily="34" charset="0"/>
              </a:rPr>
              <a:t> --name </a:t>
            </a:r>
            <a:r>
              <a:rPr lang="en-US" sz="2856" dirty="0" err="1">
                <a:latin typeface="Segoe UI" panose="020B0502040204020203" pitchFamily="34" charset="0"/>
                <a:cs typeface="Segoe UI" panose="020B0502040204020203" pitchFamily="34" charset="0"/>
              </a:rPr>
              <a:t>myAKSCluster</a:t>
            </a:r>
            <a:r>
              <a:rPr lang="en-US" sz="2856" dirty="0">
                <a:latin typeface="Segoe UI" panose="020B0502040204020203" pitchFamily="34" charset="0"/>
                <a:cs typeface="Segoe UI" panose="020B0502040204020203" pitchFamily="34" charset="0"/>
              </a:rPr>
              <a:t> --node-count 1 </a:t>
            </a:r>
            <a:r>
              <a:rPr lang="en-US" sz="2856" b="1" dirty="0">
                <a:solidFill>
                  <a:schemeClr val="accent3"/>
                </a:solidFill>
                <a:latin typeface="Segoe UI Semibold" panose="020B0702040204020203" pitchFamily="34" charset="0"/>
                <a:cs typeface="Segoe UI Semibold" panose="020B0702040204020203" pitchFamily="34" charset="0"/>
              </a:rPr>
              <a:t>--enable-addons monitoring</a:t>
            </a:r>
            <a:r>
              <a:rPr lang="en-US" sz="2856" b="1" dirty="0">
                <a:solidFill>
                  <a:srgbClr val="FF0000"/>
                </a:solidFill>
                <a:latin typeface="Segoe UI Semibold" panose="020B0702040204020203" pitchFamily="34" charset="0"/>
                <a:cs typeface="Segoe UI Semibold" panose="020B0702040204020203" pitchFamily="34" charset="0"/>
              </a:rPr>
              <a:t> </a:t>
            </a:r>
            <a:r>
              <a:rPr lang="en-US" sz="2856" dirty="0">
                <a:latin typeface="Segoe UI" panose="020B0502040204020203" pitchFamily="34" charset="0"/>
                <a:cs typeface="Segoe UI" panose="020B0502040204020203" pitchFamily="34" charset="0"/>
              </a:rPr>
              <a:t>--generate-</a:t>
            </a:r>
            <a:r>
              <a:rPr lang="en-US" sz="2856" dirty="0" err="1">
                <a:latin typeface="Segoe UI" panose="020B0502040204020203" pitchFamily="34" charset="0"/>
                <a:cs typeface="Segoe UI" panose="020B0502040204020203" pitchFamily="34" charset="0"/>
              </a:rPr>
              <a:t>ssh</a:t>
            </a:r>
            <a:r>
              <a:rPr lang="en-US" sz="2856" dirty="0">
                <a:latin typeface="Segoe UI" panose="020B0502040204020203" pitchFamily="34" charset="0"/>
                <a:cs typeface="Segoe UI" panose="020B0502040204020203" pitchFamily="34" charset="0"/>
              </a:rPr>
              <a:t>-keys</a:t>
            </a:r>
          </a:p>
          <a:p>
            <a:endParaRPr lang="en-US" sz="2856" dirty="0">
              <a:latin typeface="Segoe UI" panose="020B0502040204020203" pitchFamily="34" charset="0"/>
              <a:cs typeface="Segoe UI" panose="020B0502040204020203" pitchFamily="34" charset="0"/>
            </a:endParaRPr>
          </a:p>
          <a:p>
            <a:r>
              <a:rPr lang="en-US" sz="2856" b="1" dirty="0">
                <a:solidFill>
                  <a:schemeClr val="tx1"/>
                </a:solidFill>
                <a:latin typeface="Segoe UI" panose="020B0502040204020203" pitchFamily="34" charset="0"/>
                <a:cs typeface="Segoe UI" panose="020B0502040204020203" pitchFamily="34" charset="0"/>
              </a:rPr>
              <a:t>Enable monitoring on existing AKS Cluster </a:t>
            </a:r>
          </a:p>
          <a:p>
            <a:r>
              <a:rPr lang="en-US" sz="2856" dirty="0" err="1">
                <a:latin typeface="Segoe UI" panose="020B0502040204020203" pitchFamily="34" charset="0"/>
                <a:cs typeface="Segoe UI" panose="020B0502040204020203" pitchFamily="34" charset="0"/>
              </a:rPr>
              <a:t>az</a:t>
            </a:r>
            <a:r>
              <a:rPr lang="en-US" sz="2856" dirty="0">
                <a:latin typeface="Segoe UI" panose="020B0502040204020203" pitchFamily="34" charset="0"/>
                <a:cs typeface="Segoe UI" panose="020B0502040204020203" pitchFamily="34" charset="0"/>
              </a:rPr>
              <a:t> </a:t>
            </a:r>
            <a:r>
              <a:rPr lang="en-US" sz="2856" dirty="0" err="1">
                <a:latin typeface="Segoe UI" panose="020B0502040204020203" pitchFamily="34" charset="0"/>
                <a:cs typeface="Segoe UI" panose="020B0502040204020203" pitchFamily="34" charset="0"/>
              </a:rPr>
              <a:t>aks</a:t>
            </a:r>
            <a:r>
              <a:rPr lang="en-US" sz="2856" dirty="0">
                <a:latin typeface="Segoe UI" panose="020B0502040204020203" pitchFamily="34" charset="0"/>
                <a:cs typeface="Segoe UI" panose="020B0502040204020203" pitchFamily="34" charset="0"/>
              </a:rPr>
              <a:t> </a:t>
            </a:r>
            <a:r>
              <a:rPr lang="en-US" sz="2856" b="1" dirty="0">
                <a:solidFill>
                  <a:schemeClr val="accent3"/>
                </a:solidFill>
                <a:latin typeface="Segoe UI Semibold" panose="020B0702040204020203" pitchFamily="34" charset="0"/>
                <a:cs typeface="Segoe UI Semibold" panose="020B0702040204020203" pitchFamily="34" charset="0"/>
              </a:rPr>
              <a:t>enable-addons -a monitoring </a:t>
            </a:r>
            <a:r>
              <a:rPr lang="en-US" sz="2856" dirty="0">
                <a:latin typeface="Segoe UI" panose="020B0502040204020203" pitchFamily="34" charset="0"/>
                <a:cs typeface="Segoe UI" panose="020B0502040204020203" pitchFamily="34" charset="0"/>
              </a:rPr>
              <a:t>-n </a:t>
            </a:r>
            <a:r>
              <a:rPr lang="en-US" sz="2856" dirty="0" err="1">
                <a:latin typeface="Segoe UI" panose="020B0502040204020203" pitchFamily="34" charset="0"/>
                <a:cs typeface="Segoe UI" panose="020B0502040204020203" pitchFamily="34" charset="0"/>
              </a:rPr>
              <a:t>MyExistingManagedCluster</a:t>
            </a:r>
            <a:r>
              <a:rPr lang="en-US" sz="2856" dirty="0">
                <a:latin typeface="Segoe UI" panose="020B0502040204020203" pitchFamily="34" charset="0"/>
                <a:cs typeface="Segoe UI" panose="020B0502040204020203" pitchFamily="34" charset="0"/>
              </a:rPr>
              <a:t> -g </a:t>
            </a:r>
            <a:r>
              <a:rPr lang="en-US" sz="2856" dirty="0" err="1">
                <a:latin typeface="Segoe UI" panose="020B0502040204020203" pitchFamily="34" charset="0"/>
                <a:cs typeface="Segoe UI" panose="020B0502040204020203" pitchFamily="34" charset="0"/>
              </a:rPr>
              <a:t>MyExistingManagedClusterRG</a:t>
            </a:r>
            <a:endParaRPr lang="en-US" sz="2856" dirty="0">
              <a:latin typeface="Segoe UI" panose="020B0502040204020203" pitchFamily="34" charset="0"/>
              <a:cs typeface="Segoe UI" panose="020B0502040204020203" pitchFamily="34" charset="0"/>
            </a:endParaRPr>
          </a:p>
        </p:txBody>
      </p:sp>
      <p:sp>
        <p:nvSpPr>
          <p:cNvPr id="5" name="Title 2">
            <a:extLst>
              <a:ext uri="{FF2B5EF4-FFF2-40B4-BE49-F238E27FC236}">
                <a16:creationId xmlns:a16="http://schemas.microsoft.com/office/drawing/2014/main" id="{9ABE7BF1-2090-44B6-8551-02922F771436}"/>
              </a:ext>
            </a:extLst>
          </p:cNvPr>
          <p:cNvSpPr>
            <a:spLocks noGrp="1"/>
          </p:cNvSpPr>
          <p:nvPr>
            <p:ph type="title"/>
          </p:nvPr>
        </p:nvSpPr>
        <p:spPr/>
        <p:txBody>
          <a:bodyPr/>
          <a:lstStyle/>
          <a:p>
            <a:r>
              <a:rPr lang="en-US" sz="4488" dirty="0">
                <a:solidFill>
                  <a:schemeClr val="accent3"/>
                </a:solidFill>
              </a:rPr>
              <a:t>Enable monitoring - CLI</a:t>
            </a:r>
          </a:p>
        </p:txBody>
      </p:sp>
    </p:spTree>
    <p:extLst>
      <p:ext uri="{BB962C8B-B14F-4D97-AF65-F5344CB8AC3E}">
        <p14:creationId xmlns:p14="http://schemas.microsoft.com/office/powerpoint/2010/main" val="3397065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vert="horz" wrap="square" lIns="146304" tIns="91440" rIns="146304" bIns="91440" rtlCol="0" anchor="t">
            <a:spAutoFit/>
          </a:bodyPr>
          <a:lstStyle/>
          <a:p>
            <a:r>
              <a:rPr lang="en-US" sz="2400" dirty="0"/>
              <a:t>View and manage your Docker and Windows container hosts in a single location</a:t>
            </a:r>
          </a:p>
          <a:p>
            <a:r>
              <a:rPr lang="en-US" sz="2400" dirty="0"/>
              <a:t>The solution shows which containers are running, what container image they’re running, and where containers are running</a:t>
            </a:r>
          </a:p>
        </p:txBody>
      </p:sp>
      <p:sp>
        <p:nvSpPr>
          <p:cNvPr id="2" name="Title 1"/>
          <p:cNvSpPr>
            <a:spLocks noGrp="1"/>
          </p:cNvSpPr>
          <p:nvPr>
            <p:ph type="title"/>
          </p:nvPr>
        </p:nvSpPr>
        <p:spPr/>
        <p:txBody>
          <a:bodyPr/>
          <a:lstStyle/>
          <a:p>
            <a:r>
              <a:rPr lang="en-US" dirty="0">
                <a:solidFill>
                  <a:schemeClr val="accent3"/>
                </a:solidFill>
              </a:rPr>
              <a:t>Container Monitoring solution in Azure Monitor</a:t>
            </a:r>
            <a:endParaRPr lang="en-US" sz="4000" dirty="0">
              <a:solidFill>
                <a:schemeClr val="accent3"/>
              </a:solidFill>
            </a:endParaRPr>
          </a:p>
        </p:txBody>
      </p:sp>
      <p:pic>
        <p:nvPicPr>
          <p:cNvPr id="5" name="Picture 4">
            <a:extLst>
              <a:ext uri="{FF2B5EF4-FFF2-40B4-BE49-F238E27FC236}">
                <a16:creationId xmlns:a16="http://schemas.microsoft.com/office/drawing/2014/main" id="{CDA13307-6023-4162-94AA-18B265997F54}"/>
              </a:ext>
            </a:extLst>
          </p:cNvPr>
          <p:cNvPicPr>
            <a:picLocks noChangeAspect="1"/>
          </p:cNvPicPr>
          <p:nvPr/>
        </p:nvPicPr>
        <p:blipFill>
          <a:blip r:embed="rId3"/>
          <a:stretch>
            <a:fillRect/>
          </a:stretch>
        </p:blipFill>
        <p:spPr>
          <a:xfrm>
            <a:off x="1384183" y="2788956"/>
            <a:ext cx="8033961" cy="373620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3444592D-0E48-4437-9207-0D3A2258AE3F}"/>
              </a:ext>
            </a:extLst>
          </p:cNvPr>
          <p:cNvSpPr txBox="1"/>
          <p:nvPr/>
        </p:nvSpPr>
        <p:spPr>
          <a:xfrm>
            <a:off x="9596063" y="4226445"/>
            <a:ext cx="2387856" cy="1834348"/>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182880" tIns="146304" rIns="182880" bIns="146304" rtlCol="0">
            <a:spAutoFit/>
          </a:bodyPr>
          <a:lstStyle/>
          <a:p>
            <a:r>
              <a:rPr lang="en-US" sz="2000" dirty="0"/>
              <a:t>Supports:</a:t>
            </a:r>
          </a:p>
          <a:p>
            <a:r>
              <a:rPr lang="en-US" sz="1600" dirty="0"/>
              <a:t>Docker Swarm</a:t>
            </a:r>
          </a:p>
          <a:p>
            <a:r>
              <a:rPr lang="en-US" sz="1600" dirty="0"/>
              <a:t>DC/OS</a:t>
            </a:r>
          </a:p>
          <a:p>
            <a:r>
              <a:rPr lang="en-US" sz="1600" dirty="0"/>
              <a:t>Kubernetes</a:t>
            </a:r>
          </a:p>
          <a:p>
            <a:r>
              <a:rPr lang="en-US" sz="1600" dirty="0"/>
              <a:t>Service Fabric</a:t>
            </a:r>
          </a:p>
          <a:p>
            <a:r>
              <a:rPr lang="en-US" sz="1600" dirty="0"/>
              <a:t>Red Hat OpenShift</a:t>
            </a:r>
          </a:p>
        </p:txBody>
      </p:sp>
    </p:spTree>
    <p:extLst>
      <p:ext uri="{BB962C8B-B14F-4D97-AF65-F5344CB8AC3E}">
        <p14:creationId xmlns:p14="http://schemas.microsoft.com/office/powerpoint/2010/main" val="206945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3DEAE-E983-4E13-9BCF-B44D6D42F2E2}"/>
              </a:ext>
            </a:extLst>
          </p:cNvPr>
          <p:cNvSpPr>
            <a:spLocks noGrp="1"/>
          </p:cNvSpPr>
          <p:nvPr>
            <p:ph type="title"/>
          </p:nvPr>
        </p:nvSpPr>
        <p:spPr/>
        <p:txBody>
          <a:bodyPr/>
          <a:lstStyle/>
          <a:p>
            <a:r>
              <a:rPr lang="en-US" sz="4488" dirty="0">
                <a:solidFill>
                  <a:schemeClr val="accent3"/>
                </a:solidFill>
              </a:rPr>
              <a:t>Other monitoring options</a:t>
            </a:r>
          </a:p>
        </p:txBody>
      </p:sp>
      <p:pic>
        <p:nvPicPr>
          <p:cNvPr id="6" name="Picture 10" descr="Image result for Prometheus logo">
            <a:extLst>
              <a:ext uri="{FF2B5EF4-FFF2-40B4-BE49-F238E27FC236}">
                <a16:creationId xmlns:a16="http://schemas.microsoft.com/office/drawing/2014/main" id="{56017224-8209-451B-B17F-9A29F54D06D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514766" y="2022796"/>
            <a:ext cx="1721555" cy="5927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Image result for Fluentd logo">
            <a:extLst>
              <a:ext uri="{FF2B5EF4-FFF2-40B4-BE49-F238E27FC236}">
                <a16:creationId xmlns:a16="http://schemas.microsoft.com/office/drawing/2014/main" id="{D172C907-911D-4143-AB60-AD5A3B62B18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26018" y="1887388"/>
            <a:ext cx="2106231" cy="7292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Image result for opentracing logo">
            <a:extLst>
              <a:ext uri="{FF2B5EF4-FFF2-40B4-BE49-F238E27FC236}">
                <a16:creationId xmlns:a16="http://schemas.microsoft.com/office/drawing/2014/main" id="{D2FC6FAB-4CBC-41A6-A537-CE09B5F209E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18237" y="5322038"/>
            <a:ext cx="1309118" cy="957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58FD6C2-7B1B-4F91-872E-D0118010D1F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298685" y="2992257"/>
            <a:ext cx="1462441" cy="360802"/>
          </a:xfrm>
          <a:prstGeom prst="rect">
            <a:avLst/>
          </a:prstGeom>
        </p:spPr>
      </p:pic>
      <p:pic>
        <p:nvPicPr>
          <p:cNvPr id="11" name="Picture 10">
            <a:extLst>
              <a:ext uri="{FF2B5EF4-FFF2-40B4-BE49-F238E27FC236}">
                <a16:creationId xmlns:a16="http://schemas.microsoft.com/office/drawing/2014/main" id="{1D4E890B-2BA1-460A-983D-7C0CE91BAB4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342275" y="1727440"/>
            <a:ext cx="1268208" cy="1268208"/>
          </a:xfrm>
          <a:prstGeom prst="rect">
            <a:avLst/>
          </a:prstGeom>
        </p:spPr>
      </p:pic>
      <p:pic>
        <p:nvPicPr>
          <p:cNvPr id="1026" name="Picture 2" descr="Quellbild anzeigen">
            <a:extLst>
              <a:ext uri="{FF2B5EF4-FFF2-40B4-BE49-F238E27FC236}">
                <a16:creationId xmlns:a16="http://schemas.microsoft.com/office/drawing/2014/main" id="{1D2EC26C-28B7-4FAA-80EE-267A6DA4C8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9926" y="2002525"/>
            <a:ext cx="1203709" cy="12037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uellbild anzeigen">
            <a:extLst>
              <a:ext uri="{FF2B5EF4-FFF2-40B4-BE49-F238E27FC236}">
                <a16:creationId xmlns:a16="http://schemas.microsoft.com/office/drawing/2014/main" id="{C9499097-696A-40CF-8BDD-54D9FCED9A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9472" y="5195978"/>
            <a:ext cx="1814601" cy="9494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uellbild anzeigen">
            <a:extLst>
              <a:ext uri="{FF2B5EF4-FFF2-40B4-BE49-F238E27FC236}">
                <a16:creationId xmlns:a16="http://schemas.microsoft.com/office/drawing/2014/main" id="{626FE49C-C406-4FAD-AF0B-4BD33A501B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24334" y="3601534"/>
            <a:ext cx="3480499" cy="19575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Quellbild anzeigen">
            <a:extLst>
              <a:ext uri="{FF2B5EF4-FFF2-40B4-BE49-F238E27FC236}">
                <a16:creationId xmlns:a16="http://schemas.microsoft.com/office/drawing/2014/main" id="{3C279904-F268-4D10-B76E-1CBFE490A8B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83555" y="4108783"/>
            <a:ext cx="1687731" cy="7060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Quellbild anzeigen">
            <a:extLst>
              <a:ext uri="{FF2B5EF4-FFF2-40B4-BE49-F238E27FC236}">
                <a16:creationId xmlns:a16="http://schemas.microsoft.com/office/drawing/2014/main" id="{07C4E638-D957-4460-8646-0DD8F098E55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2712" y="3899676"/>
            <a:ext cx="3152054" cy="9586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Resultat d'imatges de loki project graphana">
            <a:extLst>
              <a:ext uri="{FF2B5EF4-FFF2-40B4-BE49-F238E27FC236}">
                <a16:creationId xmlns:a16="http://schemas.microsoft.com/office/drawing/2014/main" id="{7898DC64-509F-4027-AA41-877F39C9465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77670" y="2783511"/>
            <a:ext cx="995748" cy="11948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8" descr="Image result for azure monitor">
            <a:extLst>
              <a:ext uri="{FF2B5EF4-FFF2-40B4-BE49-F238E27FC236}">
                <a16:creationId xmlns:a16="http://schemas.microsoft.com/office/drawing/2014/main" id="{149AA7B6-E776-45E7-91F5-73E77290278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94074" y="5190414"/>
            <a:ext cx="2111340" cy="1108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5416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E05218-F053-4162-89E6-112E6B95856C}"/>
              </a:ext>
            </a:extLst>
          </p:cNvPr>
          <p:cNvSpPr>
            <a:spLocks noGrp="1"/>
          </p:cNvSpPr>
          <p:nvPr>
            <p:ph type="body" sz="quarter" idx="10"/>
          </p:nvPr>
        </p:nvSpPr>
        <p:spPr>
          <a:xfrm>
            <a:off x="274638" y="1212851"/>
            <a:ext cx="11887200" cy="2205264"/>
          </a:xfrm>
        </p:spPr>
        <p:txBody>
          <a:bodyPr/>
          <a:lstStyle/>
          <a:p>
            <a:r>
              <a:rPr lang="en-US" sz="3200" dirty="0"/>
              <a:t>Prometheus is an open-source systems monitoring and alerting toolkit</a:t>
            </a:r>
          </a:p>
          <a:p>
            <a:r>
              <a:rPr lang="en-US" sz="3200" dirty="0"/>
              <a:t>Grafana allows you to query, visualize, alert on and understand your metrics no matter where they are stored.</a:t>
            </a:r>
          </a:p>
          <a:p>
            <a:pPr marL="0" indent="0">
              <a:buNone/>
            </a:pPr>
            <a:endParaRPr lang="en-US" sz="3200" dirty="0"/>
          </a:p>
          <a:p>
            <a:pPr marL="0" indent="0">
              <a:buNone/>
            </a:pPr>
            <a:endParaRPr lang="en-US" sz="3200" dirty="0"/>
          </a:p>
          <a:p>
            <a:pPr marL="0" indent="0">
              <a:buNone/>
            </a:pPr>
            <a:endParaRPr lang="en-US" sz="2400" dirty="0"/>
          </a:p>
          <a:p>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endParaRPr lang="en-US" sz="3200" b="1" dirty="0"/>
          </a:p>
        </p:txBody>
      </p:sp>
      <p:sp>
        <p:nvSpPr>
          <p:cNvPr id="4" name="Title 3">
            <a:extLst>
              <a:ext uri="{FF2B5EF4-FFF2-40B4-BE49-F238E27FC236}">
                <a16:creationId xmlns:a16="http://schemas.microsoft.com/office/drawing/2014/main" id="{6733DEAE-E983-4E13-9BCF-B44D6D42F2E2}"/>
              </a:ext>
            </a:extLst>
          </p:cNvPr>
          <p:cNvSpPr>
            <a:spLocks noGrp="1"/>
          </p:cNvSpPr>
          <p:nvPr>
            <p:ph type="title"/>
          </p:nvPr>
        </p:nvSpPr>
        <p:spPr/>
        <p:txBody>
          <a:bodyPr/>
          <a:lstStyle/>
          <a:p>
            <a:r>
              <a:rPr lang="en-US" sz="4488" dirty="0">
                <a:solidFill>
                  <a:schemeClr val="accent3"/>
                </a:solidFill>
              </a:rPr>
              <a:t>Prometheus + Grafana</a:t>
            </a:r>
          </a:p>
        </p:txBody>
      </p:sp>
      <p:pic>
        <p:nvPicPr>
          <p:cNvPr id="10247" name="Picture 7" descr="Resultat d'imatges de prometheus kubernetes grafana architecture">
            <a:extLst>
              <a:ext uri="{FF2B5EF4-FFF2-40B4-BE49-F238E27FC236}">
                <a16:creationId xmlns:a16="http://schemas.microsoft.com/office/drawing/2014/main" id="{AEEF0495-BFA3-4D2A-A512-33B8485DC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2883" y="3112207"/>
            <a:ext cx="6405439" cy="3587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69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Datadog </a:t>
            </a:r>
            <a:endParaRPr lang="en-US" sz="4000" dirty="0">
              <a:solidFill>
                <a:schemeClr val="accent3"/>
              </a:solidFill>
            </a:endParaRPr>
          </a:p>
        </p:txBody>
      </p:sp>
      <p:sp>
        <p:nvSpPr>
          <p:cNvPr id="3" name="Text Placeholder 2"/>
          <p:cNvSpPr>
            <a:spLocks noGrp="1"/>
          </p:cNvSpPr>
          <p:nvPr>
            <p:ph type="body" sz="quarter" idx="4294967295"/>
          </p:nvPr>
        </p:nvSpPr>
        <p:spPr>
          <a:xfrm>
            <a:off x="277003" y="1215313"/>
            <a:ext cx="11887200" cy="2025650"/>
          </a:xfrm>
        </p:spPr>
        <p:txBody>
          <a:bodyPr vert="horz" wrap="square" lIns="146304" tIns="91440" rIns="146304" bIns="91440" rtlCol="0" anchor="t">
            <a:spAutoFit/>
          </a:bodyPr>
          <a:lstStyle/>
          <a:p>
            <a:r>
              <a:rPr lang="en-US" sz="2800" dirty="0"/>
              <a:t>Datadog’s integrations with Kubernetes and Azure Monitor provide comprehensive visibility into AKS infrastructure with no additional configuration</a:t>
            </a:r>
          </a:p>
          <a:p>
            <a:r>
              <a:rPr lang="en-US" sz="2800" dirty="0"/>
              <a:t>To use, you deploy the containerized Datadog Agent as a </a:t>
            </a:r>
            <a:r>
              <a:rPr lang="en-US" sz="2800" dirty="0" err="1"/>
              <a:t>DaemonSet</a:t>
            </a:r>
            <a:r>
              <a:rPr lang="en-US" sz="2800" dirty="0"/>
              <a:t> within your AKS cluster using a provided YAML manifest</a:t>
            </a:r>
          </a:p>
          <a:p>
            <a:endParaRPr lang="en-US" sz="2800" dirty="0"/>
          </a:p>
        </p:txBody>
      </p:sp>
      <p:sp>
        <p:nvSpPr>
          <p:cNvPr id="9" name="Rectangle 8">
            <a:extLst>
              <a:ext uri="{FF2B5EF4-FFF2-40B4-BE49-F238E27FC236}">
                <a16:creationId xmlns:a16="http://schemas.microsoft.com/office/drawing/2014/main" id="{02AC214F-367C-4822-A35D-4C81A7D49EED}"/>
              </a:ext>
            </a:extLst>
          </p:cNvPr>
          <p:cNvSpPr/>
          <p:nvPr/>
        </p:nvSpPr>
        <p:spPr>
          <a:xfrm>
            <a:off x="1587627" y="6699251"/>
            <a:ext cx="10848848" cy="276999"/>
          </a:xfrm>
          <a:prstGeom prst="rect">
            <a:avLst/>
          </a:prstGeom>
        </p:spPr>
        <p:txBody>
          <a:bodyPr wrap="square">
            <a:spAutoFit/>
          </a:bodyPr>
          <a:lstStyle/>
          <a:p>
            <a:pPr algn="r"/>
            <a:r>
              <a:rPr lang="en-US" sz="1200" dirty="0">
                <a:hlinkClick r:id="rId3"/>
              </a:rPr>
              <a:t>https://www.datadoghq.com/blog/announcing-aks/</a:t>
            </a:r>
            <a:endParaRPr lang="en-US" sz="1200" dirty="0"/>
          </a:p>
        </p:txBody>
      </p:sp>
      <p:pic>
        <p:nvPicPr>
          <p:cNvPr id="6" name="Picture 5">
            <a:extLst>
              <a:ext uri="{FF2B5EF4-FFF2-40B4-BE49-F238E27FC236}">
                <a16:creationId xmlns:a16="http://schemas.microsoft.com/office/drawing/2014/main" id="{6293E196-5700-43A6-BD81-918800268D8B}"/>
              </a:ext>
            </a:extLst>
          </p:cNvPr>
          <p:cNvPicPr>
            <a:picLocks noChangeAspect="1"/>
          </p:cNvPicPr>
          <p:nvPr/>
        </p:nvPicPr>
        <p:blipFill>
          <a:blip r:embed="rId4"/>
          <a:stretch>
            <a:fillRect/>
          </a:stretch>
        </p:blipFill>
        <p:spPr>
          <a:xfrm>
            <a:off x="1932316" y="3447406"/>
            <a:ext cx="8379125" cy="31678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99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E05218-F053-4162-89E6-112E6B95856C}"/>
              </a:ext>
            </a:extLst>
          </p:cNvPr>
          <p:cNvSpPr>
            <a:spLocks noGrp="1"/>
          </p:cNvSpPr>
          <p:nvPr>
            <p:ph type="body" sz="quarter" idx="10"/>
          </p:nvPr>
        </p:nvSpPr>
        <p:spPr/>
        <p:txBody>
          <a:bodyPr/>
          <a:lstStyle/>
          <a:p>
            <a:pPr marL="0" indent="0" algn="just">
              <a:buNone/>
            </a:pPr>
            <a:r>
              <a:rPr lang="en-US" dirty="0"/>
              <a:t>Collect, analyze and act upon the untapped value of the big data generated by your technology infrastructure, security systems and business applications giving you the insights to drive operational performance and business results</a:t>
            </a:r>
          </a:p>
        </p:txBody>
      </p:sp>
      <p:sp>
        <p:nvSpPr>
          <p:cNvPr id="4" name="Title 3">
            <a:extLst>
              <a:ext uri="{FF2B5EF4-FFF2-40B4-BE49-F238E27FC236}">
                <a16:creationId xmlns:a16="http://schemas.microsoft.com/office/drawing/2014/main" id="{6733DEAE-E983-4E13-9BCF-B44D6D42F2E2}"/>
              </a:ext>
            </a:extLst>
          </p:cNvPr>
          <p:cNvSpPr>
            <a:spLocks noGrp="1"/>
          </p:cNvSpPr>
          <p:nvPr>
            <p:ph type="title"/>
          </p:nvPr>
        </p:nvSpPr>
        <p:spPr/>
        <p:txBody>
          <a:bodyPr/>
          <a:lstStyle/>
          <a:p>
            <a:r>
              <a:rPr lang="en-US" sz="4488" dirty="0">
                <a:solidFill>
                  <a:schemeClr val="accent3"/>
                </a:solidFill>
              </a:rPr>
              <a:t>Splunk</a:t>
            </a:r>
          </a:p>
        </p:txBody>
      </p:sp>
      <p:pic>
        <p:nvPicPr>
          <p:cNvPr id="2" name="Picture 1">
            <a:extLst>
              <a:ext uri="{FF2B5EF4-FFF2-40B4-BE49-F238E27FC236}">
                <a16:creationId xmlns:a16="http://schemas.microsoft.com/office/drawing/2014/main" id="{E499F7D3-CF2A-4B4D-B8BA-DC79040F4F7B}"/>
              </a:ext>
            </a:extLst>
          </p:cNvPr>
          <p:cNvPicPr>
            <a:picLocks noChangeAspect="1"/>
          </p:cNvPicPr>
          <p:nvPr/>
        </p:nvPicPr>
        <p:blipFill>
          <a:blip r:embed="rId3"/>
          <a:stretch>
            <a:fillRect/>
          </a:stretch>
        </p:blipFill>
        <p:spPr>
          <a:xfrm>
            <a:off x="558630" y="3497263"/>
            <a:ext cx="4982398" cy="3040367"/>
          </a:xfrm>
          <a:prstGeom prst="rect">
            <a:avLst/>
          </a:prstGeom>
        </p:spPr>
      </p:pic>
      <p:pic>
        <p:nvPicPr>
          <p:cNvPr id="3" name="Picture 2">
            <a:extLst>
              <a:ext uri="{FF2B5EF4-FFF2-40B4-BE49-F238E27FC236}">
                <a16:creationId xmlns:a16="http://schemas.microsoft.com/office/drawing/2014/main" id="{D0611D97-1BCA-4041-AFAD-11DF981F65FB}"/>
              </a:ext>
            </a:extLst>
          </p:cNvPr>
          <p:cNvPicPr>
            <a:picLocks noChangeAspect="1"/>
          </p:cNvPicPr>
          <p:nvPr/>
        </p:nvPicPr>
        <p:blipFill>
          <a:blip r:embed="rId4"/>
          <a:stretch>
            <a:fillRect/>
          </a:stretch>
        </p:blipFill>
        <p:spPr>
          <a:xfrm>
            <a:off x="5818996" y="3419544"/>
            <a:ext cx="6125799" cy="3040367"/>
          </a:xfrm>
          <a:prstGeom prst="rect">
            <a:avLst/>
          </a:prstGeom>
        </p:spPr>
      </p:pic>
    </p:spTree>
    <p:extLst>
      <p:ext uri="{BB962C8B-B14F-4D97-AF65-F5344CB8AC3E}">
        <p14:creationId xmlns:p14="http://schemas.microsoft.com/office/powerpoint/2010/main" val="20146237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3"/>
                </a:solidFill>
              </a:rPr>
              <a:t>Sysdig</a:t>
            </a:r>
            <a:endParaRPr lang="en-US" sz="4000" dirty="0">
              <a:solidFill>
                <a:schemeClr val="accent3"/>
              </a:solidFill>
            </a:endParaRPr>
          </a:p>
        </p:txBody>
      </p:sp>
      <p:sp>
        <p:nvSpPr>
          <p:cNvPr id="3" name="Text Placeholder 2"/>
          <p:cNvSpPr>
            <a:spLocks noGrp="1"/>
          </p:cNvSpPr>
          <p:nvPr>
            <p:ph type="body" sz="quarter" idx="4294967295"/>
          </p:nvPr>
        </p:nvSpPr>
        <p:spPr>
          <a:xfrm>
            <a:off x="398417" y="1212849"/>
            <a:ext cx="11887200" cy="2025650"/>
          </a:xfrm>
        </p:spPr>
        <p:txBody>
          <a:bodyPr vert="horz" wrap="square" lIns="146304" tIns="91440" rIns="146304" bIns="91440" rtlCol="0" anchor="t">
            <a:spAutoFit/>
          </a:bodyPr>
          <a:lstStyle/>
          <a:p>
            <a:r>
              <a:rPr lang="en-US" sz="2800" dirty="0"/>
              <a:t>Monitoring and troubleshooting service provides dashboard based on various metrics like CPU, Memory, Network etc.</a:t>
            </a:r>
          </a:p>
          <a:p>
            <a:r>
              <a:rPr lang="en-US" sz="2800" dirty="0"/>
              <a:t>Service-level visibility provided by leveraging metadata from AKS</a:t>
            </a:r>
          </a:p>
        </p:txBody>
      </p:sp>
      <p:pic>
        <p:nvPicPr>
          <p:cNvPr id="4" name="Picture 3">
            <a:extLst>
              <a:ext uri="{FF2B5EF4-FFF2-40B4-BE49-F238E27FC236}">
                <a16:creationId xmlns:a16="http://schemas.microsoft.com/office/drawing/2014/main" id="{19F6F748-7A04-4A3A-801E-E3142344CA2D}"/>
              </a:ext>
            </a:extLst>
          </p:cNvPr>
          <p:cNvPicPr>
            <a:picLocks noChangeAspect="1"/>
          </p:cNvPicPr>
          <p:nvPr/>
        </p:nvPicPr>
        <p:blipFill>
          <a:blip r:embed="rId3"/>
          <a:stretch>
            <a:fillRect/>
          </a:stretch>
        </p:blipFill>
        <p:spPr>
          <a:xfrm>
            <a:off x="691951" y="2971152"/>
            <a:ext cx="5526286" cy="3404036"/>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20720FB0-FF54-4C54-8D4D-C8647EE7CB46}"/>
              </a:ext>
            </a:extLst>
          </p:cNvPr>
          <p:cNvSpPr/>
          <p:nvPr/>
        </p:nvSpPr>
        <p:spPr>
          <a:xfrm>
            <a:off x="1587627" y="6699251"/>
            <a:ext cx="10848848" cy="276999"/>
          </a:xfrm>
          <a:prstGeom prst="rect">
            <a:avLst/>
          </a:prstGeom>
        </p:spPr>
        <p:txBody>
          <a:bodyPr wrap="square">
            <a:spAutoFit/>
          </a:bodyPr>
          <a:lstStyle/>
          <a:p>
            <a:pPr algn="r"/>
            <a:r>
              <a:rPr lang="en-US" sz="1200">
                <a:hlinkClick r:id="rId4"/>
              </a:rPr>
              <a:t>https://sysdig.com/partners/microsoft-azure/</a:t>
            </a:r>
            <a:endParaRPr lang="en-US" sz="1200" dirty="0"/>
          </a:p>
        </p:txBody>
      </p:sp>
      <p:pic>
        <p:nvPicPr>
          <p:cNvPr id="6" name="Picture 5">
            <a:extLst>
              <a:ext uri="{FF2B5EF4-FFF2-40B4-BE49-F238E27FC236}">
                <a16:creationId xmlns:a16="http://schemas.microsoft.com/office/drawing/2014/main" id="{14543AA4-6084-4215-9218-BE34138FA279}"/>
              </a:ext>
            </a:extLst>
          </p:cNvPr>
          <p:cNvPicPr>
            <a:picLocks noChangeAspect="1"/>
          </p:cNvPicPr>
          <p:nvPr/>
        </p:nvPicPr>
        <p:blipFill>
          <a:blip r:embed="rId5"/>
          <a:stretch>
            <a:fillRect/>
          </a:stretch>
        </p:blipFill>
        <p:spPr>
          <a:xfrm>
            <a:off x="6586386" y="2971152"/>
            <a:ext cx="3843302" cy="3466114"/>
          </a:xfrm>
          <a:prstGeom prst="rect">
            <a:avLst/>
          </a:prstGeom>
        </p:spPr>
      </p:pic>
    </p:spTree>
    <p:extLst>
      <p:ext uri="{BB962C8B-B14F-4D97-AF65-F5344CB8AC3E}">
        <p14:creationId xmlns:p14="http://schemas.microsoft.com/office/powerpoint/2010/main" val="265229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400657"/>
          </a:xfrm>
        </p:spPr>
        <p:txBody>
          <a:bodyPr vert="horz" wrap="square" lIns="146304" tIns="91440" rIns="146304" bIns="91440" rtlCol="0" anchor="t">
            <a:spAutoFit/>
          </a:bodyPr>
          <a:lstStyle/>
          <a:p>
            <a:r>
              <a:rPr lang="en-US" dirty="0"/>
              <a:t>Useful docker and </a:t>
            </a:r>
            <a:r>
              <a:rPr lang="en-US" dirty="0" err="1"/>
              <a:t>kubectl</a:t>
            </a:r>
            <a:r>
              <a:rPr lang="en-US" dirty="0"/>
              <a:t> commands for troubleshooting containers </a:t>
            </a:r>
          </a:p>
          <a:p>
            <a:r>
              <a:rPr lang="en-US" dirty="0"/>
              <a:t>Azure Monitor for containers</a:t>
            </a:r>
          </a:p>
          <a:p>
            <a:r>
              <a:rPr lang="en-US" dirty="0"/>
              <a:t>3rd Party Azure Partner Solutions </a:t>
            </a:r>
          </a:p>
        </p:txBody>
      </p:sp>
      <p:sp>
        <p:nvSpPr>
          <p:cNvPr id="2" name="Title 1"/>
          <p:cNvSpPr>
            <a:spLocks noGrp="1"/>
          </p:cNvSpPr>
          <p:nvPr>
            <p:ph type="title"/>
          </p:nvPr>
        </p:nvSpPr>
        <p:spPr/>
        <p:txBody>
          <a:bodyPr/>
          <a:lstStyle/>
          <a:p>
            <a:r>
              <a:rPr lang="en-US" dirty="0">
                <a:solidFill>
                  <a:schemeClr val="accent3"/>
                </a:solidFill>
              </a:rPr>
              <a:t>Objectives</a:t>
            </a:r>
            <a:endParaRPr lang="en-US" sz="4000"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1B5AA1-6A87-4CB2-B87F-9B54AB8CFABE}"/>
              </a:ext>
            </a:extLst>
          </p:cNvPr>
          <p:cNvSpPr>
            <a:spLocks noGrp="1"/>
          </p:cNvSpPr>
          <p:nvPr>
            <p:ph type="body" sz="quarter" idx="10"/>
          </p:nvPr>
        </p:nvSpPr>
        <p:spPr>
          <a:xfrm>
            <a:off x="274638" y="1212850"/>
            <a:ext cx="11887200" cy="4339650"/>
          </a:xfrm>
        </p:spPr>
        <p:txBody>
          <a:bodyPr/>
          <a:lstStyle/>
          <a:p>
            <a:r>
              <a:rPr lang="en-US" dirty="0"/>
              <a:t>docker logs</a:t>
            </a:r>
          </a:p>
          <a:p>
            <a:r>
              <a:rPr lang="en-US" dirty="0"/>
              <a:t>docker stats </a:t>
            </a:r>
          </a:p>
          <a:p>
            <a:r>
              <a:rPr lang="en-US" dirty="0"/>
              <a:t>docker attach</a:t>
            </a:r>
          </a:p>
          <a:p>
            <a:r>
              <a:rPr lang="en-US" dirty="0"/>
              <a:t>docker top</a:t>
            </a:r>
          </a:p>
          <a:p>
            <a:r>
              <a:rPr lang="en-US" dirty="0"/>
              <a:t>docker events</a:t>
            </a:r>
          </a:p>
          <a:p>
            <a:r>
              <a:rPr lang="en-US" dirty="0"/>
              <a:t>docker inspect</a:t>
            </a:r>
          </a:p>
          <a:p>
            <a:r>
              <a:rPr lang="en-US" dirty="0"/>
              <a:t>docker history</a:t>
            </a:r>
          </a:p>
        </p:txBody>
      </p:sp>
      <p:sp>
        <p:nvSpPr>
          <p:cNvPr id="3" name="Title 2">
            <a:extLst>
              <a:ext uri="{FF2B5EF4-FFF2-40B4-BE49-F238E27FC236}">
                <a16:creationId xmlns:a16="http://schemas.microsoft.com/office/drawing/2014/main" id="{546D62B6-9557-4655-91CF-5DD3693A037B}"/>
              </a:ext>
            </a:extLst>
          </p:cNvPr>
          <p:cNvSpPr>
            <a:spLocks noGrp="1"/>
          </p:cNvSpPr>
          <p:nvPr>
            <p:ph type="title"/>
          </p:nvPr>
        </p:nvSpPr>
        <p:spPr/>
        <p:txBody>
          <a:bodyPr/>
          <a:lstStyle/>
          <a:p>
            <a:r>
              <a:rPr lang="en-US" dirty="0">
                <a:solidFill>
                  <a:schemeClr val="accent3"/>
                </a:solidFill>
                <a:latin typeface="Consolas" panose="020B0609020204030204" pitchFamily="49" charset="0"/>
              </a:rPr>
              <a:t>docker commands </a:t>
            </a:r>
            <a:r>
              <a:rPr lang="en-US" dirty="0">
                <a:solidFill>
                  <a:schemeClr val="accent3"/>
                </a:solidFill>
              </a:rPr>
              <a:t>for troubleshooting</a:t>
            </a:r>
            <a:endParaRPr lang="en-US" dirty="0">
              <a:solidFill>
                <a:schemeClr val="accent3"/>
              </a:solidFill>
              <a:latin typeface="Consolas" panose="020B0609020204030204" pitchFamily="49" charset="0"/>
            </a:endParaRPr>
          </a:p>
        </p:txBody>
      </p:sp>
    </p:spTree>
    <p:extLst>
      <p:ext uri="{BB962C8B-B14F-4D97-AF65-F5344CB8AC3E}">
        <p14:creationId xmlns:p14="http://schemas.microsoft.com/office/powerpoint/2010/main" val="7945623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292662"/>
          </a:xfrm>
        </p:spPr>
        <p:txBody>
          <a:bodyPr vert="horz" wrap="square" lIns="146304" tIns="91440" rIns="146304" bIns="91440" rtlCol="0" anchor="t">
            <a:spAutoFit/>
          </a:bodyPr>
          <a:lstStyle/>
          <a:p>
            <a:pPr marL="0" indent="0">
              <a:buNone/>
            </a:pPr>
            <a:r>
              <a:rPr lang="en-US" dirty="0"/>
              <a:t>Retrieves container logs present at the time of execution</a:t>
            </a:r>
          </a:p>
          <a:p>
            <a:pPr marL="0" indent="0">
              <a:buNone/>
            </a:pPr>
            <a:endParaRPr lang="en-US" dirty="0"/>
          </a:p>
        </p:txBody>
      </p:sp>
      <p:sp>
        <p:nvSpPr>
          <p:cNvPr id="2" name="Title 1"/>
          <p:cNvSpPr>
            <a:spLocks noGrp="1"/>
          </p:cNvSpPr>
          <p:nvPr>
            <p:ph type="title"/>
          </p:nvPr>
        </p:nvSpPr>
        <p:spPr/>
        <p:txBody>
          <a:bodyPr/>
          <a:lstStyle/>
          <a:p>
            <a:r>
              <a:rPr lang="en-US" dirty="0">
                <a:solidFill>
                  <a:schemeClr val="accent3"/>
                </a:solidFill>
                <a:latin typeface="Consolas" panose="020B0609020204030204" pitchFamily="49" charset="0"/>
              </a:rPr>
              <a:t>docker logs</a:t>
            </a:r>
          </a:p>
        </p:txBody>
      </p:sp>
      <p:grpSp>
        <p:nvGrpSpPr>
          <p:cNvPr id="8" name="Group 7">
            <a:extLst>
              <a:ext uri="{FF2B5EF4-FFF2-40B4-BE49-F238E27FC236}">
                <a16:creationId xmlns:a16="http://schemas.microsoft.com/office/drawing/2014/main" id="{BDCD0DD3-488D-4353-BC1D-457E05013BCC}"/>
              </a:ext>
            </a:extLst>
          </p:cNvPr>
          <p:cNvGrpSpPr/>
          <p:nvPr/>
        </p:nvGrpSpPr>
        <p:grpSpPr>
          <a:xfrm>
            <a:off x="983411" y="2334884"/>
            <a:ext cx="10835489" cy="2958722"/>
            <a:chOff x="1140910" y="2651952"/>
            <a:chExt cx="10154654" cy="2946453"/>
          </a:xfrm>
          <a:effectLst/>
        </p:grpSpPr>
        <p:pic>
          <p:nvPicPr>
            <p:cNvPr id="6" name="Picture 5">
              <a:extLst>
                <a:ext uri="{FF2B5EF4-FFF2-40B4-BE49-F238E27FC236}">
                  <a16:creationId xmlns:a16="http://schemas.microsoft.com/office/drawing/2014/main" id="{A2F4FB54-6DDE-45AF-ADDF-7F7469162729}"/>
                </a:ext>
              </a:extLst>
            </p:cNvPr>
            <p:cNvPicPr>
              <a:picLocks noChangeAspect="1"/>
            </p:cNvPicPr>
            <p:nvPr/>
          </p:nvPicPr>
          <p:blipFill>
            <a:blip r:embed="rId3"/>
            <a:stretch>
              <a:fillRect/>
            </a:stretch>
          </p:blipFill>
          <p:spPr>
            <a:xfrm>
              <a:off x="1140910" y="2651952"/>
              <a:ext cx="10154654" cy="2559612"/>
            </a:xfrm>
            <a:prstGeom prst="rect">
              <a:avLst/>
            </a:prstGeom>
          </p:spPr>
        </p:pic>
        <p:sp>
          <p:nvSpPr>
            <p:cNvPr id="7" name="Rectangle 6">
              <a:extLst>
                <a:ext uri="{FF2B5EF4-FFF2-40B4-BE49-F238E27FC236}">
                  <a16:creationId xmlns:a16="http://schemas.microsoft.com/office/drawing/2014/main" id="{781C5862-5F20-4DCC-B62B-9C8E6DEDC680}"/>
                </a:ext>
              </a:extLst>
            </p:cNvPr>
            <p:cNvSpPr/>
            <p:nvPr/>
          </p:nvSpPr>
          <p:spPr>
            <a:xfrm>
              <a:off x="8735248" y="5352184"/>
              <a:ext cx="2560316" cy="246221"/>
            </a:xfrm>
            <a:prstGeom prst="rect">
              <a:avLst/>
            </a:prstGeom>
          </p:spPr>
          <p:txBody>
            <a:bodyPr wrap="none">
              <a:spAutoFit/>
            </a:bodyPr>
            <a:lstStyle/>
            <a:p>
              <a:r>
                <a:rPr lang="en-US" sz="1000" dirty="0"/>
                <a:t>*Retrieve logs until a specific point in time</a:t>
              </a:r>
            </a:p>
          </p:txBody>
        </p:sp>
      </p:grpSp>
      <p:sp>
        <p:nvSpPr>
          <p:cNvPr id="10" name="Rectangle 9">
            <a:extLst>
              <a:ext uri="{FF2B5EF4-FFF2-40B4-BE49-F238E27FC236}">
                <a16:creationId xmlns:a16="http://schemas.microsoft.com/office/drawing/2014/main" id="{4881491F-EE18-47B3-A55B-62D567413802}"/>
              </a:ext>
            </a:extLst>
          </p:cNvPr>
          <p:cNvSpPr/>
          <p:nvPr/>
        </p:nvSpPr>
        <p:spPr>
          <a:xfrm>
            <a:off x="738518" y="6176031"/>
            <a:ext cx="11423320" cy="523220"/>
          </a:xfrm>
          <a:prstGeom prst="rect">
            <a:avLst/>
          </a:prstGeom>
        </p:spPr>
        <p:txBody>
          <a:bodyPr wrap="none">
            <a:spAutoFit/>
          </a:bodyPr>
          <a:lstStyle/>
          <a:p>
            <a:r>
              <a:rPr lang="en-US" sz="2800" dirty="0">
                <a:latin typeface="Consolas" panose="020B0609020204030204" pitchFamily="49" charset="0"/>
              </a:rPr>
              <a:t>docker cp &lt;</a:t>
            </a:r>
            <a:r>
              <a:rPr lang="en-US" sz="2800" dirty="0" err="1">
                <a:latin typeface="Consolas" panose="020B0609020204030204" pitchFamily="49" charset="0"/>
              </a:rPr>
              <a:t>container_id</a:t>
            </a:r>
            <a:r>
              <a:rPr lang="en-US" sz="2800" dirty="0">
                <a:latin typeface="Consolas" panose="020B0609020204030204" pitchFamily="49" charset="0"/>
              </a:rPr>
              <a:t>&gt;:/path/to/useful/file /local-path</a:t>
            </a:r>
          </a:p>
        </p:txBody>
      </p:sp>
    </p:spTree>
    <p:extLst>
      <p:ext uri="{BB962C8B-B14F-4D97-AF65-F5344CB8AC3E}">
        <p14:creationId xmlns:p14="http://schemas.microsoft.com/office/powerpoint/2010/main" val="26583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181862"/>
          </a:xfrm>
        </p:spPr>
        <p:txBody>
          <a:bodyPr vert="horz" wrap="square" lIns="146304" tIns="91440" rIns="146304" bIns="91440" rtlCol="0" anchor="t">
            <a:spAutoFit/>
          </a:bodyPr>
          <a:lstStyle/>
          <a:p>
            <a:pPr marL="0" indent="0">
              <a:buNone/>
            </a:pPr>
            <a:r>
              <a:rPr lang="en-US" dirty="0">
                <a:solidFill>
                  <a:schemeClr val="tx1"/>
                </a:solidFill>
                <a:latin typeface="Segoe UI Light" pitchFamily="34" charset="0"/>
              </a:rPr>
              <a:t>A live stream of resource usage, so you can see just how much memory you’ve leaked so far</a:t>
            </a:r>
            <a:endParaRPr lang="en-US" dirty="0"/>
          </a:p>
        </p:txBody>
      </p:sp>
      <p:sp>
        <p:nvSpPr>
          <p:cNvPr id="2" name="Title 1"/>
          <p:cNvSpPr>
            <a:spLocks noGrp="1"/>
          </p:cNvSpPr>
          <p:nvPr>
            <p:ph type="title"/>
          </p:nvPr>
        </p:nvSpPr>
        <p:spPr/>
        <p:txBody>
          <a:bodyPr/>
          <a:lstStyle/>
          <a:p>
            <a:r>
              <a:rPr lang="en-US" dirty="0">
                <a:solidFill>
                  <a:schemeClr val="accent3"/>
                </a:solidFill>
                <a:latin typeface="Consolas" panose="020B0609020204030204" pitchFamily="49" charset="0"/>
              </a:rPr>
              <a:t>docker stats</a:t>
            </a:r>
          </a:p>
        </p:txBody>
      </p:sp>
      <p:grpSp>
        <p:nvGrpSpPr>
          <p:cNvPr id="10" name="Group 9">
            <a:extLst>
              <a:ext uri="{FF2B5EF4-FFF2-40B4-BE49-F238E27FC236}">
                <a16:creationId xmlns:a16="http://schemas.microsoft.com/office/drawing/2014/main" id="{1AA66EA4-406A-4430-A77F-7130319288D4}"/>
              </a:ext>
            </a:extLst>
          </p:cNvPr>
          <p:cNvGrpSpPr/>
          <p:nvPr/>
        </p:nvGrpSpPr>
        <p:grpSpPr>
          <a:xfrm>
            <a:off x="275724" y="2907643"/>
            <a:ext cx="11886114" cy="1629851"/>
            <a:chOff x="372978" y="2895612"/>
            <a:chExt cx="11886114" cy="1572297"/>
          </a:xfrm>
        </p:grpSpPr>
        <p:pic>
          <p:nvPicPr>
            <p:cNvPr id="5" name="Picture 4">
              <a:extLst>
                <a:ext uri="{FF2B5EF4-FFF2-40B4-BE49-F238E27FC236}">
                  <a16:creationId xmlns:a16="http://schemas.microsoft.com/office/drawing/2014/main" id="{363BE027-4BBD-4A54-B983-BC959F62929E}"/>
                </a:ext>
              </a:extLst>
            </p:cNvPr>
            <p:cNvPicPr>
              <a:picLocks noChangeAspect="1"/>
            </p:cNvPicPr>
            <p:nvPr/>
          </p:nvPicPr>
          <p:blipFill>
            <a:blip r:embed="rId3"/>
            <a:stretch>
              <a:fillRect/>
            </a:stretch>
          </p:blipFill>
          <p:spPr>
            <a:xfrm>
              <a:off x="372978" y="2895612"/>
              <a:ext cx="7628022" cy="1572297"/>
            </a:xfrm>
            <a:prstGeom prst="rect">
              <a:avLst/>
            </a:prstGeom>
          </p:spPr>
        </p:pic>
        <p:pic>
          <p:nvPicPr>
            <p:cNvPr id="9" name="Picture 8">
              <a:extLst>
                <a:ext uri="{FF2B5EF4-FFF2-40B4-BE49-F238E27FC236}">
                  <a16:creationId xmlns:a16="http://schemas.microsoft.com/office/drawing/2014/main" id="{52918D33-0664-474F-987F-01C7E88F650E}"/>
                </a:ext>
              </a:extLst>
            </p:cNvPr>
            <p:cNvPicPr>
              <a:picLocks noChangeAspect="1"/>
            </p:cNvPicPr>
            <p:nvPr/>
          </p:nvPicPr>
          <p:blipFill>
            <a:blip r:embed="rId4"/>
            <a:stretch>
              <a:fillRect/>
            </a:stretch>
          </p:blipFill>
          <p:spPr>
            <a:xfrm>
              <a:off x="7363326" y="2907012"/>
              <a:ext cx="4895766" cy="1560897"/>
            </a:xfrm>
            <a:prstGeom prst="rect">
              <a:avLst/>
            </a:prstGeom>
          </p:spPr>
        </p:pic>
      </p:grpSp>
    </p:spTree>
    <p:extLst>
      <p:ext uri="{BB962C8B-B14F-4D97-AF65-F5344CB8AC3E}">
        <p14:creationId xmlns:p14="http://schemas.microsoft.com/office/powerpoint/2010/main" val="241760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680460"/>
          </a:xfrm>
        </p:spPr>
        <p:txBody>
          <a:bodyPr vert="horz" wrap="square" lIns="146304" tIns="91440" rIns="146304" bIns="91440" rtlCol="0" anchor="t">
            <a:spAutoFit/>
          </a:bodyPr>
          <a:lstStyle/>
          <a:p>
            <a:pPr marL="0" indent="0">
              <a:buNone/>
            </a:pPr>
            <a:r>
              <a:rPr lang="en-US" dirty="0"/>
              <a:t>Attach your terminal’s standard input, output, and error (or any combination of the three) to a running container using the container’s ID or name.</a:t>
            </a:r>
          </a:p>
        </p:txBody>
      </p:sp>
      <p:sp>
        <p:nvSpPr>
          <p:cNvPr id="2" name="Title 1"/>
          <p:cNvSpPr>
            <a:spLocks noGrp="1"/>
          </p:cNvSpPr>
          <p:nvPr>
            <p:ph type="title"/>
          </p:nvPr>
        </p:nvSpPr>
        <p:spPr/>
        <p:txBody>
          <a:bodyPr/>
          <a:lstStyle/>
          <a:p>
            <a:r>
              <a:rPr lang="en-US" dirty="0">
                <a:solidFill>
                  <a:schemeClr val="accent3"/>
                </a:solidFill>
              </a:rPr>
              <a:t>Stream </a:t>
            </a:r>
            <a:r>
              <a:rPr lang="en-US" dirty="0" err="1">
                <a:solidFill>
                  <a:schemeClr val="accent3"/>
                </a:solidFill>
              </a:rPr>
              <a:t>stdout</a:t>
            </a:r>
            <a:r>
              <a:rPr lang="en-US" dirty="0">
                <a:solidFill>
                  <a:schemeClr val="accent3"/>
                </a:solidFill>
              </a:rPr>
              <a:t> with </a:t>
            </a:r>
            <a:r>
              <a:rPr lang="en-US" dirty="0">
                <a:solidFill>
                  <a:schemeClr val="accent3"/>
                </a:solidFill>
                <a:latin typeface="Consolas" panose="020B0609020204030204" pitchFamily="49" charset="0"/>
              </a:rPr>
              <a:t>docker attach</a:t>
            </a:r>
          </a:p>
        </p:txBody>
      </p:sp>
    </p:spTree>
    <p:extLst>
      <p:ext uri="{BB962C8B-B14F-4D97-AF65-F5344CB8AC3E}">
        <p14:creationId xmlns:p14="http://schemas.microsoft.com/office/powerpoint/2010/main" val="118630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vert="horz" wrap="square" lIns="146304" tIns="91440" rIns="146304" bIns="91440" rtlCol="0" anchor="t">
            <a:spAutoFit/>
          </a:bodyPr>
          <a:lstStyle/>
          <a:p>
            <a:pPr marL="0" indent="0">
              <a:buNone/>
            </a:pPr>
            <a:r>
              <a:rPr lang="en-US" dirty="0"/>
              <a:t>Displays all running processes of a container including information about process name, ID, CPU usage, and private memory</a:t>
            </a:r>
          </a:p>
        </p:txBody>
      </p:sp>
      <p:sp>
        <p:nvSpPr>
          <p:cNvPr id="2" name="Title 1"/>
          <p:cNvSpPr>
            <a:spLocks noGrp="1"/>
          </p:cNvSpPr>
          <p:nvPr>
            <p:ph type="title"/>
          </p:nvPr>
        </p:nvSpPr>
        <p:spPr/>
        <p:txBody>
          <a:bodyPr/>
          <a:lstStyle/>
          <a:p>
            <a:r>
              <a:rPr lang="en-US" dirty="0">
                <a:solidFill>
                  <a:schemeClr val="accent3"/>
                </a:solidFill>
              </a:rPr>
              <a:t>Get process stats with </a:t>
            </a:r>
            <a:r>
              <a:rPr lang="en-US" dirty="0">
                <a:solidFill>
                  <a:schemeClr val="accent3"/>
                </a:solidFill>
                <a:latin typeface="Consolas" panose="020B0609020204030204" pitchFamily="49" charset="0"/>
              </a:rPr>
              <a:t>docker top</a:t>
            </a:r>
          </a:p>
        </p:txBody>
      </p:sp>
    </p:spTree>
    <p:extLst>
      <p:ext uri="{BB962C8B-B14F-4D97-AF65-F5344CB8AC3E}">
        <p14:creationId xmlns:p14="http://schemas.microsoft.com/office/powerpoint/2010/main" val="78041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2" ma:contentTypeDescription="Create a new document." ma:contentTypeScope="" ma:versionID="411f8dbfa59cee283d63b31959e752b1">
  <xsd:schema xmlns:xsd="http://www.w3.org/2001/XMLSchema" xmlns:xs="http://www.w3.org/2001/XMLSchema" xmlns:p="http://schemas.microsoft.com/office/2006/metadata/properties" xmlns:ns1="http://schemas.microsoft.com/sharepoint/v3" xmlns:ns2="cea7764e-6bf9-427d-be15-e74097e0a61c" xmlns:ns3="fb9ea31f-0ab8-44ff-80d1-5777f6d9d945" targetNamespace="http://schemas.microsoft.com/office/2006/metadata/properties" ma:root="true" ma:fieldsID="492dae4bbc73fa3e5f26ae1920f661a0" ns1:_="" ns2:_="" ns3:_="">
    <xsd:import namespace="http://schemas.microsoft.com/sharepoint/v3"/>
    <xsd:import namespace="cea7764e-6bf9-427d-be15-e74097e0a61c"/>
    <xsd:import namespace="fb9ea31f-0ab8-44ff-80d1-5777f6d9d945"/>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ServiceDateTaken" minOccurs="0"/>
                <xsd:element ref="ns2:Lead_x0020_Signoff"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ma:readOnly="false">
      <xsd:simpleType>
        <xsd:restriction base="dms:Note"/>
      </xsd:simpleType>
    </xsd:element>
    <xsd:element name="_ip_UnifiedCompliancePolicyUIAction" ma:index="24"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AutoTags" ma:index="19" nillable="true" ma:displayName="Tags" ma:hidden="true" ma:internalName="MediaServiceAutoTags"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hidden="true" ma:internalName="MediaServiceOCR" ma:readOnly="true">
      <xsd:simpleType>
        <xsd:restriction base="dms:Note"/>
      </xsd:simpleType>
    </xsd:element>
    <xsd:element name="_Flow_SignoffStatus" ma:index="25" nillable="true" ma:displayName="Sign-off status" ma:hidden="true" ma:internalName="Sign_x002d_off_x0020_status0" ma:readOnly="false">
      <xsd:simpleType>
        <xsd:restriction base="dms:Text"/>
      </xsd:simpleType>
    </xsd:element>
    <xsd:element name="MediaServiceDateTaken" ma:index="26" nillable="true" ma:displayName="MediaServiceDateTaken" ma:hidden="true" ma:internalName="MediaServiceDateTaken" ma:readOnly="true">
      <xsd:simpleType>
        <xsd:restriction base="dms:Text"/>
      </xsd:simpleType>
    </xsd:element>
    <xsd:element name="Lead_x0020_Signoff" ma:index="27" nillable="true" ma:displayName="Lead Signoff" ma:default="0" ma:internalName="Lead_x0020_Signoff">
      <xsd:simpleType>
        <xsd:restriction base="dms:Boolean"/>
      </xsd:simpleType>
    </xsd:element>
    <xsd:element name="MediaServiceLocation" ma:index="2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3C1118C6-A03E-4DF0-A565-EAE3B9AA5D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purl.org/dc/terms/"/>
    <ds:schemaRef ds:uri="http://schemas.microsoft.com/office/2006/documentManagement/types"/>
    <ds:schemaRef ds:uri="http://schemas.microsoft.com/office/2006/metadata/properties"/>
    <ds:schemaRef ds:uri="http://purl.org/dc/elements/1.1/"/>
    <ds:schemaRef ds:uri="230e9df3-be65-4c73-a93b-d1236ebd677e"/>
    <ds:schemaRef ds:uri="http://schemas.openxmlformats.org/package/2006/metadata/core-properties"/>
    <ds:schemaRef ds:uri="http://schemas.microsoft.com/office/infopath/2007/PartnerControls"/>
    <ds:schemaRef ds:uri="8a5fa141-ffab-4068-a2eb-aea252c8130e"/>
    <ds:schemaRef ds:uri="http://purl.org/dc/dcmitype/"/>
    <ds:schemaRef ds:uri="cea7764e-6bf9-427d-be15-e74097e0a61c"/>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674</TotalTime>
  <Words>3330</Words>
  <Application>Microsoft Office PowerPoint</Application>
  <PresentationFormat>Custom</PresentationFormat>
  <Paragraphs>388</Paragraphs>
  <Slides>31</Slides>
  <Notes>31</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31</vt:i4>
      </vt:variant>
    </vt:vector>
  </HeadingPairs>
  <TitlesOfParts>
    <vt:vector size="42" baseType="lpstr">
      <vt:lpstr>Arial</vt:lpstr>
      <vt:lpstr>Calibri</vt:lpstr>
      <vt:lpstr>Calibri Light</vt:lpstr>
      <vt:lpstr>Consolas</vt:lpstr>
      <vt:lpstr>Segoe UI</vt:lpstr>
      <vt:lpstr>Segoe UI Light</vt:lpstr>
      <vt:lpstr>Segoe UI Semibold</vt:lpstr>
      <vt:lpstr>Wingdings</vt:lpstr>
      <vt:lpstr>WHITE TEMPLATE</vt:lpstr>
      <vt:lpstr>COLOR TEMPLATE</vt:lpstr>
      <vt:lpstr>1_WHITE TEMPLATE</vt:lpstr>
      <vt:lpstr>Modernizing Applications with Containers and Orchestrators</vt:lpstr>
      <vt:lpstr>Module 7 – Monitoring and Troubleshooting Containers   </vt:lpstr>
      <vt:lpstr>PowerPoint Presentation</vt:lpstr>
      <vt:lpstr>Objectives</vt:lpstr>
      <vt:lpstr>docker commands for troubleshooting</vt:lpstr>
      <vt:lpstr>docker logs</vt:lpstr>
      <vt:lpstr>docker stats</vt:lpstr>
      <vt:lpstr>Stream stdout with docker attach</vt:lpstr>
      <vt:lpstr>Get process stats with docker top</vt:lpstr>
      <vt:lpstr>docker events</vt:lpstr>
      <vt:lpstr>View container details with docker inspect</vt:lpstr>
      <vt:lpstr>docker history</vt:lpstr>
      <vt:lpstr>Can’t start your container at all?</vt:lpstr>
      <vt:lpstr>kubectl troubleshooting commands</vt:lpstr>
      <vt:lpstr>Common container monitoring pain points… </vt:lpstr>
      <vt:lpstr>Things to monitor</vt:lpstr>
      <vt:lpstr>Traditional Monitoring</vt:lpstr>
      <vt:lpstr>Gap in Stack with Containers</vt:lpstr>
      <vt:lpstr>Azure Monitor for Containers overview</vt:lpstr>
      <vt:lpstr>Single-pane view </vt:lpstr>
      <vt:lpstr>Azure Monitor for Containers UI</vt:lpstr>
      <vt:lpstr>Logging architecture – node-level logging agent</vt:lpstr>
      <vt:lpstr>Enable monitoring - Portal</vt:lpstr>
      <vt:lpstr>Enable monitoring - CLI</vt:lpstr>
      <vt:lpstr>Container Monitoring solution in Azure Monitor</vt:lpstr>
      <vt:lpstr>Other monitoring options</vt:lpstr>
      <vt:lpstr>Prometheus + Grafana</vt:lpstr>
      <vt:lpstr>Datadog </vt:lpstr>
      <vt:lpstr>Splunk</vt:lpstr>
      <vt:lpstr>Sysdig</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7 – Monitoring and Troubleshooting Containers</dc:title>
  <dc:subject/>
  <dc:creator>Kendall Roden</dc:creator>
  <cp:keywords/>
  <dc:description/>
  <cp:lastModifiedBy>Pradeep Nair</cp:lastModifiedBy>
  <cp:revision>56</cp:revision>
  <dcterms:modified xsi:type="dcterms:W3CDTF">2021-11-24T03:21:39Z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8d261788-a6b7-4f7c-9406-6ced3930c78c</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crtenn@microsoft.com</vt:lpwstr>
  </property>
  <property fmtid="{D5CDD505-2E9C-101B-9397-08002B2CF9AE}" pid="15" name="MSIP_Label_f42aa342-8706-4288-bd11-ebb85995028c_SetDate">
    <vt:lpwstr>2018-06-03T17:51:39.6207544Z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